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5"/>
  </p:notesMasterIdLst>
  <p:sldIdLst>
    <p:sldId id="256" r:id="rId3"/>
    <p:sldId id="299" r:id="rId4"/>
    <p:sldId id="277" r:id="rId5"/>
    <p:sldId id="324" r:id="rId6"/>
    <p:sldId id="326" r:id="rId7"/>
    <p:sldId id="276" r:id="rId8"/>
    <p:sldId id="300" r:id="rId9"/>
    <p:sldId id="279" r:id="rId10"/>
    <p:sldId id="289" r:id="rId11"/>
    <p:sldId id="290" r:id="rId12"/>
    <p:sldId id="291" r:id="rId13"/>
    <p:sldId id="292" r:id="rId14"/>
    <p:sldId id="293" r:id="rId15"/>
    <p:sldId id="294" r:id="rId16"/>
    <p:sldId id="295" r:id="rId17"/>
    <p:sldId id="296" r:id="rId18"/>
    <p:sldId id="297" r:id="rId19"/>
    <p:sldId id="301" r:id="rId20"/>
    <p:sldId id="302" r:id="rId21"/>
    <p:sldId id="304" r:id="rId22"/>
    <p:sldId id="284" r:id="rId23"/>
    <p:sldId id="305" r:id="rId24"/>
    <p:sldId id="306" r:id="rId25"/>
    <p:sldId id="307" r:id="rId26"/>
    <p:sldId id="321" r:id="rId27"/>
    <p:sldId id="308" r:id="rId28"/>
    <p:sldId id="317" r:id="rId29"/>
    <p:sldId id="325" r:id="rId30"/>
    <p:sldId id="311" r:id="rId31"/>
    <p:sldId id="313" r:id="rId32"/>
    <p:sldId id="327" r:id="rId33"/>
    <p:sldId id="309" r:id="rId34"/>
    <p:sldId id="328" r:id="rId35"/>
    <p:sldId id="286" r:id="rId36"/>
    <p:sldId id="287" r:id="rId37"/>
    <p:sldId id="288" r:id="rId38"/>
    <p:sldId id="314" r:id="rId39"/>
    <p:sldId id="315" r:id="rId40"/>
    <p:sldId id="320" r:id="rId41"/>
    <p:sldId id="318" r:id="rId42"/>
    <p:sldId id="260" r:id="rId43"/>
    <p:sldId id="267"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342"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0024FF-7C3E-4887-B31A-6E1BD2BC2510}" type="datetimeFigureOut">
              <a:rPr lang="en-GB" smtClean="0"/>
              <a:t>25/02/2016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E26D3F-4CE7-4BF5-9A23-A206AB203BE9}" type="slidenum">
              <a:rPr lang="en-GB" smtClean="0"/>
              <a:t>‹#›</a:t>
            </a:fld>
            <a:endParaRPr lang="en-GB"/>
          </a:p>
        </p:txBody>
      </p:sp>
    </p:spTree>
    <p:extLst>
      <p:ext uri="{BB962C8B-B14F-4D97-AF65-F5344CB8AC3E}">
        <p14:creationId xmlns:p14="http://schemas.microsoft.com/office/powerpoint/2010/main" val="7755586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3EE40C7-FC33-42DE-87E1-CEE178C70DEF}" type="datetimeFigureOut">
              <a:rPr lang="en-GB" smtClean="0"/>
              <a:t>25/02/2016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997023-1862-4C25-BCE1-4152D39E18A8}" type="slidenum">
              <a:rPr lang="en-GB" smtClean="0"/>
              <a:t>‹#›</a:t>
            </a:fld>
            <a:endParaRPr lang="en-GB"/>
          </a:p>
        </p:txBody>
      </p:sp>
    </p:spTree>
    <p:extLst>
      <p:ext uri="{BB962C8B-B14F-4D97-AF65-F5344CB8AC3E}">
        <p14:creationId xmlns:p14="http://schemas.microsoft.com/office/powerpoint/2010/main" val="2055551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3EE40C7-FC33-42DE-87E1-CEE178C70DEF}" type="datetimeFigureOut">
              <a:rPr lang="en-GB" smtClean="0"/>
              <a:t>25/02/2016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997023-1862-4C25-BCE1-4152D39E18A8}" type="slidenum">
              <a:rPr lang="en-GB" smtClean="0"/>
              <a:t>‹#›</a:t>
            </a:fld>
            <a:endParaRPr lang="en-GB"/>
          </a:p>
        </p:txBody>
      </p:sp>
    </p:spTree>
    <p:extLst>
      <p:ext uri="{BB962C8B-B14F-4D97-AF65-F5344CB8AC3E}">
        <p14:creationId xmlns:p14="http://schemas.microsoft.com/office/powerpoint/2010/main" val="1065596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3EE40C7-FC33-42DE-87E1-CEE178C70DEF}" type="datetimeFigureOut">
              <a:rPr lang="en-GB" smtClean="0"/>
              <a:t>25/02/2016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997023-1862-4C25-BCE1-4152D39E18A8}" type="slidenum">
              <a:rPr lang="en-GB" smtClean="0"/>
              <a:t>‹#›</a:t>
            </a:fld>
            <a:endParaRPr lang="en-GB"/>
          </a:p>
        </p:txBody>
      </p:sp>
    </p:spTree>
    <p:extLst>
      <p:ext uri="{BB962C8B-B14F-4D97-AF65-F5344CB8AC3E}">
        <p14:creationId xmlns:p14="http://schemas.microsoft.com/office/powerpoint/2010/main" val="3134015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6B9EC89-74A2-449C-8A2D-402E10609FDB}" type="datetimeFigureOut">
              <a:rPr lang="en-GB" smtClean="0">
                <a:solidFill>
                  <a:prstClr val="black">
                    <a:tint val="75000"/>
                  </a:prstClr>
                </a:solidFill>
              </a:rPr>
              <a:pPr/>
              <a:t>25/02/2016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119632C-F29C-4D1F-A77C-37521F5E381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13168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6B9EC89-74A2-449C-8A2D-402E10609FDB}" type="datetimeFigureOut">
              <a:rPr lang="en-GB" smtClean="0">
                <a:solidFill>
                  <a:prstClr val="black">
                    <a:tint val="75000"/>
                  </a:prstClr>
                </a:solidFill>
              </a:rPr>
              <a:pPr/>
              <a:t>25/02/2016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119632C-F29C-4D1F-A77C-37521F5E381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584149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B9EC89-74A2-449C-8A2D-402E10609FDB}" type="datetimeFigureOut">
              <a:rPr lang="en-GB" smtClean="0">
                <a:solidFill>
                  <a:prstClr val="black">
                    <a:tint val="75000"/>
                  </a:prstClr>
                </a:solidFill>
              </a:rPr>
              <a:pPr/>
              <a:t>25/02/2016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119632C-F29C-4D1F-A77C-37521F5E381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84701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6B9EC89-74A2-449C-8A2D-402E10609FDB}" type="datetimeFigureOut">
              <a:rPr lang="en-GB" smtClean="0">
                <a:solidFill>
                  <a:prstClr val="black">
                    <a:tint val="75000"/>
                  </a:prstClr>
                </a:solidFill>
              </a:rPr>
              <a:pPr/>
              <a:t>25/02/2016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8119632C-F29C-4D1F-A77C-37521F5E381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632845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6B9EC89-74A2-449C-8A2D-402E10609FDB}" type="datetimeFigureOut">
              <a:rPr lang="en-GB" smtClean="0">
                <a:solidFill>
                  <a:prstClr val="black">
                    <a:tint val="75000"/>
                  </a:prstClr>
                </a:solidFill>
              </a:rPr>
              <a:pPr/>
              <a:t>25/02/2016</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8119632C-F29C-4D1F-A77C-37521F5E381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449075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6B9EC89-74A2-449C-8A2D-402E10609FDB}" type="datetimeFigureOut">
              <a:rPr lang="en-GB" smtClean="0">
                <a:solidFill>
                  <a:prstClr val="black">
                    <a:tint val="75000"/>
                  </a:prstClr>
                </a:solidFill>
              </a:rPr>
              <a:pPr/>
              <a:t>25/02/2016</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8119632C-F29C-4D1F-A77C-37521F5E381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793158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B9EC89-74A2-449C-8A2D-402E10609FDB}" type="datetimeFigureOut">
              <a:rPr lang="en-GB" smtClean="0">
                <a:solidFill>
                  <a:prstClr val="black">
                    <a:tint val="75000"/>
                  </a:prstClr>
                </a:solidFill>
              </a:rPr>
              <a:pPr/>
              <a:t>25/02/2016</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8119632C-F29C-4D1F-A77C-37521F5E381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441787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B9EC89-74A2-449C-8A2D-402E10609FDB}" type="datetimeFigureOut">
              <a:rPr lang="en-GB" smtClean="0">
                <a:solidFill>
                  <a:prstClr val="black">
                    <a:tint val="75000"/>
                  </a:prstClr>
                </a:solidFill>
              </a:rPr>
              <a:pPr/>
              <a:t>25/02/2016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8119632C-F29C-4D1F-A77C-37521F5E381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26404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3EE40C7-FC33-42DE-87E1-CEE178C70DEF}" type="datetimeFigureOut">
              <a:rPr lang="en-GB" smtClean="0"/>
              <a:t>25/02/2016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997023-1862-4C25-BCE1-4152D39E18A8}" type="slidenum">
              <a:rPr lang="en-GB" smtClean="0"/>
              <a:t>‹#›</a:t>
            </a:fld>
            <a:endParaRPr lang="en-GB"/>
          </a:p>
        </p:txBody>
      </p:sp>
    </p:spTree>
    <p:extLst>
      <p:ext uri="{BB962C8B-B14F-4D97-AF65-F5344CB8AC3E}">
        <p14:creationId xmlns:p14="http://schemas.microsoft.com/office/powerpoint/2010/main" val="13740158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B9EC89-74A2-449C-8A2D-402E10609FDB}" type="datetimeFigureOut">
              <a:rPr lang="en-GB" smtClean="0">
                <a:solidFill>
                  <a:prstClr val="black">
                    <a:tint val="75000"/>
                  </a:prstClr>
                </a:solidFill>
              </a:rPr>
              <a:pPr/>
              <a:t>25/02/2016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8119632C-F29C-4D1F-A77C-37521F5E381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5640008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6B9EC89-74A2-449C-8A2D-402E10609FDB}" type="datetimeFigureOut">
              <a:rPr lang="en-GB" smtClean="0">
                <a:solidFill>
                  <a:prstClr val="black">
                    <a:tint val="75000"/>
                  </a:prstClr>
                </a:solidFill>
              </a:rPr>
              <a:pPr/>
              <a:t>25/02/2016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119632C-F29C-4D1F-A77C-37521F5E381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92539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6B9EC89-74A2-449C-8A2D-402E10609FDB}" type="datetimeFigureOut">
              <a:rPr lang="en-GB" smtClean="0">
                <a:solidFill>
                  <a:prstClr val="black">
                    <a:tint val="75000"/>
                  </a:prstClr>
                </a:solidFill>
              </a:rPr>
              <a:pPr/>
              <a:t>25/02/2016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119632C-F29C-4D1F-A77C-37521F5E381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55892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EE40C7-FC33-42DE-87E1-CEE178C70DEF}" type="datetimeFigureOut">
              <a:rPr lang="en-GB" smtClean="0"/>
              <a:t>25/02/2016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997023-1862-4C25-BCE1-4152D39E18A8}" type="slidenum">
              <a:rPr lang="en-GB" smtClean="0"/>
              <a:t>‹#›</a:t>
            </a:fld>
            <a:endParaRPr lang="en-GB"/>
          </a:p>
        </p:txBody>
      </p:sp>
    </p:spTree>
    <p:extLst>
      <p:ext uri="{BB962C8B-B14F-4D97-AF65-F5344CB8AC3E}">
        <p14:creationId xmlns:p14="http://schemas.microsoft.com/office/powerpoint/2010/main" val="3879456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3EE40C7-FC33-42DE-87E1-CEE178C70DEF}" type="datetimeFigureOut">
              <a:rPr lang="en-GB" smtClean="0"/>
              <a:t>25/02/2016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997023-1862-4C25-BCE1-4152D39E18A8}" type="slidenum">
              <a:rPr lang="en-GB" smtClean="0"/>
              <a:t>‹#›</a:t>
            </a:fld>
            <a:endParaRPr lang="en-GB"/>
          </a:p>
        </p:txBody>
      </p:sp>
    </p:spTree>
    <p:extLst>
      <p:ext uri="{BB962C8B-B14F-4D97-AF65-F5344CB8AC3E}">
        <p14:creationId xmlns:p14="http://schemas.microsoft.com/office/powerpoint/2010/main" val="2721238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3EE40C7-FC33-42DE-87E1-CEE178C70DEF}" type="datetimeFigureOut">
              <a:rPr lang="en-GB" smtClean="0"/>
              <a:t>25/02/2016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1997023-1862-4C25-BCE1-4152D39E18A8}" type="slidenum">
              <a:rPr lang="en-GB" smtClean="0"/>
              <a:t>‹#›</a:t>
            </a:fld>
            <a:endParaRPr lang="en-GB"/>
          </a:p>
        </p:txBody>
      </p:sp>
    </p:spTree>
    <p:extLst>
      <p:ext uri="{BB962C8B-B14F-4D97-AF65-F5344CB8AC3E}">
        <p14:creationId xmlns:p14="http://schemas.microsoft.com/office/powerpoint/2010/main" val="2691973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3EE40C7-FC33-42DE-87E1-CEE178C70DEF}" type="datetimeFigureOut">
              <a:rPr lang="en-GB" smtClean="0"/>
              <a:t>25/02/2016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1997023-1862-4C25-BCE1-4152D39E18A8}" type="slidenum">
              <a:rPr lang="en-GB" smtClean="0"/>
              <a:t>‹#›</a:t>
            </a:fld>
            <a:endParaRPr lang="en-GB"/>
          </a:p>
        </p:txBody>
      </p:sp>
    </p:spTree>
    <p:extLst>
      <p:ext uri="{BB962C8B-B14F-4D97-AF65-F5344CB8AC3E}">
        <p14:creationId xmlns:p14="http://schemas.microsoft.com/office/powerpoint/2010/main" val="2090430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EE40C7-FC33-42DE-87E1-CEE178C70DEF}" type="datetimeFigureOut">
              <a:rPr lang="en-GB" smtClean="0"/>
              <a:t>25/02/2016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1997023-1862-4C25-BCE1-4152D39E18A8}" type="slidenum">
              <a:rPr lang="en-GB" smtClean="0"/>
              <a:t>‹#›</a:t>
            </a:fld>
            <a:endParaRPr lang="en-GB"/>
          </a:p>
        </p:txBody>
      </p:sp>
    </p:spTree>
    <p:extLst>
      <p:ext uri="{BB962C8B-B14F-4D97-AF65-F5344CB8AC3E}">
        <p14:creationId xmlns:p14="http://schemas.microsoft.com/office/powerpoint/2010/main" val="2252280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EE40C7-FC33-42DE-87E1-CEE178C70DEF}" type="datetimeFigureOut">
              <a:rPr lang="en-GB" smtClean="0"/>
              <a:t>25/02/2016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997023-1862-4C25-BCE1-4152D39E18A8}" type="slidenum">
              <a:rPr lang="en-GB" smtClean="0"/>
              <a:t>‹#›</a:t>
            </a:fld>
            <a:endParaRPr lang="en-GB"/>
          </a:p>
        </p:txBody>
      </p:sp>
    </p:spTree>
    <p:extLst>
      <p:ext uri="{BB962C8B-B14F-4D97-AF65-F5344CB8AC3E}">
        <p14:creationId xmlns:p14="http://schemas.microsoft.com/office/powerpoint/2010/main" val="1784953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EE40C7-FC33-42DE-87E1-CEE178C70DEF}" type="datetimeFigureOut">
              <a:rPr lang="en-GB" smtClean="0"/>
              <a:t>25/02/2016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997023-1862-4C25-BCE1-4152D39E18A8}" type="slidenum">
              <a:rPr lang="en-GB" smtClean="0"/>
              <a:t>‹#›</a:t>
            </a:fld>
            <a:endParaRPr lang="en-GB"/>
          </a:p>
        </p:txBody>
      </p:sp>
    </p:spTree>
    <p:extLst>
      <p:ext uri="{BB962C8B-B14F-4D97-AF65-F5344CB8AC3E}">
        <p14:creationId xmlns:p14="http://schemas.microsoft.com/office/powerpoint/2010/main" val="1434386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EE40C7-FC33-42DE-87E1-CEE178C70DEF}" type="datetimeFigureOut">
              <a:rPr lang="en-GB" smtClean="0"/>
              <a:t>25/02/2016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997023-1862-4C25-BCE1-4152D39E18A8}" type="slidenum">
              <a:rPr lang="en-GB" smtClean="0"/>
              <a:t>‹#›</a:t>
            </a:fld>
            <a:endParaRPr lang="en-GB"/>
          </a:p>
        </p:txBody>
      </p:sp>
    </p:spTree>
    <p:extLst>
      <p:ext uri="{BB962C8B-B14F-4D97-AF65-F5344CB8AC3E}">
        <p14:creationId xmlns:p14="http://schemas.microsoft.com/office/powerpoint/2010/main" val="39233435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23000"/>
            <a:lum/>
          </a:blip>
          <a:srcRect/>
          <a:stretch>
            <a:fillRect t="-25000" b="-2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B9EC89-74A2-449C-8A2D-402E10609FDB}" type="datetimeFigureOut">
              <a:rPr lang="en-GB" smtClean="0">
                <a:solidFill>
                  <a:prstClr val="black">
                    <a:tint val="75000"/>
                  </a:prstClr>
                </a:solidFill>
              </a:rPr>
              <a:pPr/>
              <a:t>25/02/2016</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19632C-F29C-4D1F-A77C-37521F5E381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634185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hyperlink" Target="http://www.visionlearning.com/en/glossary/view/amphibious" TargetMode="Externa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hyperlink" Target="http://www.visionlearning.com/en/glossary/view/amphibious" TargetMode="Externa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hyperlink" Target="https://www.youtube.com/watch?v=euhtXUgBEts"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hyperlink" Target="http://www.memrise.com/course/659896/zoom-espanol-1-5/garden/learn/" TargetMode="External"/><Relationship Id="rId2" Type="http://schemas.openxmlformats.org/officeDocument/2006/relationships/hyperlink" Target="http://www.textivate.com/menu.php" TargetMode="Externa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hyperlink" Target="http://www.linguascope.com/secure/students/comic/index.php" TargetMode="Externa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3" Type="http://schemas.openxmlformats.org/officeDocument/2006/relationships/hyperlink" Target="https://www.youtube.com/watch?v=QIZTruxt2rQ" TargetMode="External"/><Relationship Id="rId2" Type="http://schemas.openxmlformats.org/officeDocument/2006/relationships/hyperlink" Target="https://www.youtube.com/watch?v=1qHTmxlaZWQ" TargetMode="External"/><Relationship Id="rId1" Type="http://schemas.openxmlformats.org/officeDocument/2006/relationships/slideLayout" Target="../slideLayouts/slideLayout13.xml"/><Relationship Id="rId6" Type="http://schemas.openxmlformats.org/officeDocument/2006/relationships/hyperlink" Target="https://www.youtube.com/watch?v=-KFUp7S6yn8" TargetMode="External"/><Relationship Id="rId5" Type="http://schemas.openxmlformats.org/officeDocument/2006/relationships/hyperlink" Target="https://www.youtube.com/watch?v=GN5FEdlr3UA" TargetMode="External"/><Relationship Id="rId4" Type="http://schemas.openxmlformats.org/officeDocument/2006/relationships/hyperlink" Target="https://www.youtube.com/watch?v=2rjbtsX7twc" TargetMode="External"/></Relationships>
</file>

<file path=ppt/slides/_rels/slide41.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404664"/>
            <a:ext cx="7772400" cy="1470025"/>
          </a:xfrm>
        </p:spPr>
        <p:txBody>
          <a:bodyPr>
            <a:normAutofit/>
          </a:bodyPr>
          <a:lstStyle/>
          <a:p>
            <a:r>
              <a:rPr lang="en-GB" sz="6000" b="1" dirty="0" smtClean="0">
                <a:solidFill>
                  <a:srgbClr val="7030A0"/>
                </a:solidFill>
                <a:effectLst>
                  <a:outerShdw blurRad="38100" dist="38100" dir="2700000" algn="tl">
                    <a:srgbClr val="000000">
                      <a:alpha val="43137"/>
                    </a:srgbClr>
                  </a:outerShdw>
                </a:effectLst>
              </a:rPr>
              <a:t>Fun Reading Activities!</a:t>
            </a:r>
            <a:endParaRPr lang="en-GB" sz="6000" b="1" dirty="0">
              <a:solidFill>
                <a:srgbClr val="7030A0"/>
              </a:solidFill>
              <a:effectLst>
                <a:outerShdw blurRad="38100" dist="38100" dir="2700000" algn="tl">
                  <a:srgbClr val="000000">
                    <a:alpha val="43137"/>
                  </a:srgbClr>
                </a:outerShdw>
              </a:effectLst>
            </a:endParaRPr>
          </a:p>
        </p:txBody>
      </p:sp>
      <p:pic>
        <p:nvPicPr>
          <p:cNvPr id="1026" name="Picture 2" descr="C:\Users\rbooker.TANBRIDGE.004\AppData\Local\Microsoft\Windows\Temporary Internet Files\Content.IE5\XOFLSYAU\MP900448575[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1844824"/>
            <a:ext cx="5688632" cy="38080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93536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algn="ctr"/>
            <a:endParaRPr lang="en-GB" sz="6000" dirty="0" smtClean="0">
              <a:latin typeface="Comic Sans MS" panose="030F0702030302020204" pitchFamily="66" charset="0"/>
            </a:endParaRPr>
          </a:p>
          <a:p>
            <a:pPr marL="0" indent="0" algn="ctr">
              <a:buNone/>
            </a:pPr>
            <a:r>
              <a:rPr lang="en-GB" sz="6000" dirty="0">
                <a:latin typeface="Comic Sans MS" panose="030F0702030302020204" pitchFamily="66" charset="0"/>
              </a:rPr>
              <a:t>An important nobleman</a:t>
            </a:r>
          </a:p>
        </p:txBody>
      </p:sp>
    </p:spTree>
    <p:extLst>
      <p:ext uri="{BB962C8B-B14F-4D97-AF65-F5344CB8AC3E}">
        <p14:creationId xmlns:p14="http://schemas.microsoft.com/office/powerpoint/2010/main" val="21006136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algn="ctr"/>
            <a:endParaRPr lang="en-GB" sz="6000" dirty="0" smtClean="0">
              <a:latin typeface="Comic Sans MS" panose="030F0702030302020204" pitchFamily="66" charset="0"/>
            </a:endParaRPr>
          </a:p>
          <a:p>
            <a:pPr marL="0" indent="0" algn="ctr">
              <a:buNone/>
            </a:pPr>
            <a:r>
              <a:rPr lang="en-GB" sz="6000" dirty="0">
                <a:latin typeface="Comic Sans MS" panose="030F0702030302020204" pitchFamily="66" charset="0"/>
              </a:rPr>
              <a:t>An important adviser to the king</a:t>
            </a:r>
          </a:p>
        </p:txBody>
      </p:sp>
    </p:spTree>
    <p:extLst>
      <p:ext uri="{BB962C8B-B14F-4D97-AF65-F5344CB8AC3E}">
        <p14:creationId xmlns:p14="http://schemas.microsoft.com/office/powerpoint/2010/main" val="4990351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marL="0" indent="0" algn="ctr">
              <a:buNone/>
            </a:pPr>
            <a:r>
              <a:rPr lang="en-GB" sz="6000" dirty="0" smtClean="0">
                <a:latin typeface="Comic Sans MS" panose="030F0702030302020204" pitchFamily="66" charset="0"/>
              </a:rPr>
              <a:t>A </a:t>
            </a:r>
            <a:r>
              <a:rPr lang="en-GB" sz="6000" dirty="0">
                <a:latin typeface="Comic Sans MS" panose="030F0702030302020204" pitchFamily="66" charset="0"/>
              </a:rPr>
              <a:t>man who has promised to fight his lord’s enemies; a soldier on horseback</a:t>
            </a:r>
          </a:p>
        </p:txBody>
      </p:sp>
    </p:spTree>
    <p:extLst>
      <p:ext uri="{BB962C8B-B14F-4D97-AF65-F5344CB8AC3E}">
        <p14:creationId xmlns:p14="http://schemas.microsoft.com/office/powerpoint/2010/main" val="32896405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marL="0" indent="0" algn="ctr">
              <a:buNone/>
            </a:pPr>
            <a:endParaRPr lang="en-GB" sz="6000" dirty="0" smtClean="0">
              <a:latin typeface="Comic Sans MS" panose="030F0702030302020204" pitchFamily="66" charset="0"/>
            </a:endParaRPr>
          </a:p>
          <a:p>
            <a:pPr marL="0" indent="0" algn="ctr">
              <a:buNone/>
            </a:pPr>
            <a:r>
              <a:rPr lang="en-GB" sz="6000" dirty="0" smtClean="0">
                <a:latin typeface="Comic Sans MS" panose="030F0702030302020204" pitchFamily="66" charset="0"/>
              </a:rPr>
              <a:t>A </a:t>
            </a:r>
            <a:r>
              <a:rPr lang="en-GB" sz="6000" dirty="0">
                <a:latin typeface="Comic Sans MS" panose="030F0702030302020204" pitchFamily="66" charset="0"/>
              </a:rPr>
              <a:t>clergyman of the Catholic Church</a:t>
            </a:r>
          </a:p>
        </p:txBody>
      </p:sp>
    </p:spTree>
    <p:extLst>
      <p:ext uri="{BB962C8B-B14F-4D97-AF65-F5344CB8AC3E}">
        <p14:creationId xmlns:p14="http://schemas.microsoft.com/office/powerpoint/2010/main" val="16680072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marL="0" indent="0" algn="ctr">
              <a:buNone/>
            </a:pPr>
            <a:r>
              <a:rPr lang="en-GB" sz="6000" dirty="0" smtClean="0">
                <a:latin typeface="Comic Sans MS" panose="030F0702030302020204" pitchFamily="66" charset="0"/>
              </a:rPr>
              <a:t>A </a:t>
            </a:r>
            <a:r>
              <a:rPr lang="en-GB" sz="6000" dirty="0">
                <a:latin typeface="Comic Sans MS" panose="030F0702030302020204" pitchFamily="66" charset="0"/>
              </a:rPr>
              <a:t>person going specially to a holy place</a:t>
            </a:r>
          </a:p>
        </p:txBody>
      </p:sp>
    </p:spTree>
    <p:extLst>
      <p:ext uri="{BB962C8B-B14F-4D97-AF65-F5344CB8AC3E}">
        <p14:creationId xmlns:p14="http://schemas.microsoft.com/office/powerpoint/2010/main" val="28119163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marL="0" indent="0" algn="ctr">
              <a:buNone/>
            </a:pPr>
            <a:r>
              <a:rPr lang="en-GB" sz="6000" dirty="0">
                <a:latin typeface="Comic Sans MS" panose="030F0702030302020204" pitchFamily="66" charset="0"/>
              </a:rPr>
              <a:t>A person who dies because of what he believes in</a:t>
            </a:r>
          </a:p>
        </p:txBody>
      </p:sp>
    </p:spTree>
    <p:extLst>
      <p:ext uri="{BB962C8B-B14F-4D97-AF65-F5344CB8AC3E}">
        <p14:creationId xmlns:p14="http://schemas.microsoft.com/office/powerpoint/2010/main" val="7374899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marL="0" indent="0" algn="ctr">
              <a:buNone/>
            </a:pPr>
            <a:r>
              <a:rPr lang="en-GB" sz="6000" dirty="0">
                <a:latin typeface="Comic Sans MS" panose="030F0702030302020204" pitchFamily="66" charset="0"/>
              </a:rPr>
              <a:t>A person who betrays a king or country</a:t>
            </a:r>
          </a:p>
        </p:txBody>
      </p:sp>
    </p:spTree>
    <p:extLst>
      <p:ext uri="{BB962C8B-B14F-4D97-AF65-F5344CB8AC3E}">
        <p14:creationId xmlns:p14="http://schemas.microsoft.com/office/powerpoint/2010/main" val="42160878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marL="0" indent="0" algn="ctr">
              <a:buNone/>
            </a:pPr>
            <a:r>
              <a:rPr lang="en-GB" sz="6000" dirty="0">
                <a:latin typeface="Comic Sans MS" panose="030F0702030302020204" pitchFamily="66" charset="0"/>
              </a:rPr>
              <a:t>A person who is not protected by the law; outcast</a:t>
            </a:r>
          </a:p>
        </p:txBody>
      </p:sp>
    </p:spTree>
    <p:extLst>
      <p:ext uri="{BB962C8B-B14F-4D97-AF65-F5344CB8AC3E}">
        <p14:creationId xmlns:p14="http://schemas.microsoft.com/office/powerpoint/2010/main" val="20924617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7200" b="1" dirty="0" smtClean="0">
                <a:latin typeface="Comic Sans MS" panose="030F0702030302020204" pitchFamily="66" charset="0"/>
              </a:rPr>
              <a:t>Running dictation</a:t>
            </a:r>
            <a:endParaRPr lang="en-GB" sz="7200" b="1" dirty="0">
              <a:latin typeface="Comic Sans MS" panose="030F0702030302020204" pitchFamily="66" charset="0"/>
            </a:endParaRPr>
          </a:p>
        </p:txBody>
      </p:sp>
      <p:sp>
        <p:nvSpPr>
          <p:cNvPr id="3" name="Subtitle 2"/>
          <p:cNvSpPr>
            <a:spLocks noGrp="1"/>
          </p:cNvSpPr>
          <p:nvPr>
            <p:ph type="subTitle" idx="1"/>
          </p:nvPr>
        </p:nvSpPr>
        <p:spPr/>
        <p:txBody>
          <a:bodyPr/>
          <a:lstStyle/>
          <a:p>
            <a:pPr algn="l"/>
            <a:endParaRPr lang="en-GB" dirty="0">
              <a:solidFill>
                <a:schemeClr val="tx1"/>
              </a:solidFill>
            </a:endParaRPr>
          </a:p>
        </p:txBody>
      </p:sp>
    </p:spTree>
    <p:extLst>
      <p:ext uri="{BB962C8B-B14F-4D97-AF65-F5344CB8AC3E}">
        <p14:creationId xmlns:p14="http://schemas.microsoft.com/office/powerpoint/2010/main" val="2138972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Rules</a:t>
            </a:r>
            <a:endParaRPr lang="en-GB" dirty="0">
              <a:latin typeface="Comic Sans MS" panose="030F0702030302020204" pitchFamily="66" charset="0"/>
            </a:endParaRPr>
          </a:p>
        </p:txBody>
      </p:sp>
      <p:sp>
        <p:nvSpPr>
          <p:cNvPr id="3" name="Content Placeholder 2"/>
          <p:cNvSpPr>
            <a:spLocks noGrp="1"/>
          </p:cNvSpPr>
          <p:nvPr>
            <p:ph idx="1"/>
          </p:nvPr>
        </p:nvSpPr>
        <p:spPr>
          <a:xfrm>
            <a:off x="457200" y="1196752"/>
            <a:ext cx="8229600" cy="4929411"/>
          </a:xfrm>
        </p:spPr>
        <p:txBody>
          <a:bodyPr>
            <a:normAutofit fontScale="77500" lnSpcReduction="20000"/>
          </a:bodyPr>
          <a:lstStyle/>
          <a:p>
            <a:r>
              <a:rPr lang="en-GB" dirty="0" smtClean="0">
                <a:latin typeface="Comic Sans MS" panose="030F0702030302020204" pitchFamily="66" charset="0"/>
              </a:rPr>
              <a:t>You are in 3 teams &amp; you are going to do a running dictation relay race.</a:t>
            </a:r>
          </a:p>
          <a:p>
            <a:r>
              <a:rPr lang="en-GB" dirty="0" smtClean="0">
                <a:latin typeface="Comic Sans MS" panose="030F0702030302020204" pitchFamily="66" charset="0"/>
              </a:rPr>
              <a:t>The teacher picks scribe captains (lead learners) &amp; gives them a blank sheet of paper. A piece of text is on the other side of the room. </a:t>
            </a:r>
          </a:p>
          <a:p>
            <a:r>
              <a:rPr lang="en-GB" dirty="0" smtClean="0">
                <a:latin typeface="Comic Sans MS" panose="030F0702030302020204" pitchFamily="66" charset="0"/>
              </a:rPr>
              <a:t>The rest of the team stand in a relay line &amp; take turns running to the text at one side of the room memorising as much as they can of the text and running to the next person to say where they got up to &amp; say to the scribe who writes down their sentence(s).</a:t>
            </a:r>
          </a:p>
          <a:p>
            <a:r>
              <a:rPr lang="en-GB" dirty="0" smtClean="0">
                <a:latin typeface="Comic Sans MS" panose="030F0702030302020204" pitchFamily="66" charset="0"/>
              </a:rPr>
              <a:t>The winning team has the best accuracy rather than the fastest to finish. </a:t>
            </a:r>
          </a:p>
        </p:txBody>
      </p:sp>
    </p:spTree>
    <p:extLst>
      <p:ext uri="{BB962C8B-B14F-4D97-AF65-F5344CB8AC3E}">
        <p14:creationId xmlns:p14="http://schemas.microsoft.com/office/powerpoint/2010/main" val="1999878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7200" b="1" dirty="0" smtClean="0">
                <a:latin typeface="Comic Sans MS" panose="030F0702030302020204" pitchFamily="66" charset="0"/>
              </a:rPr>
              <a:t>Starters!</a:t>
            </a:r>
            <a:endParaRPr lang="en-GB" sz="7200" b="1" dirty="0">
              <a:latin typeface="Comic Sans MS" panose="030F0702030302020204" pitchFamily="66" charset="0"/>
            </a:endParaRPr>
          </a:p>
        </p:txBody>
      </p:sp>
      <p:sp>
        <p:nvSpPr>
          <p:cNvPr id="3" name="Subtitle 2"/>
          <p:cNvSpPr>
            <a:spLocks noGrp="1"/>
          </p:cNvSpPr>
          <p:nvPr>
            <p:ph type="subTitle" idx="1"/>
          </p:nvPr>
        </p:nvSpPr>
        <p:spPr/>
        <p:txBody>
          <a:bodyPr/>
          <a:lstStyle/>
          <a:p>
            <a:pPr algn="l"/>
            <a:endParaRPr lang="en-GB" dirty="0">
              <a:solidFill>
                <a:schemeClr val="tx1"/>
              </a:solidFill>
            </a:endParaRPr>
          </a:p>
        </p:txBody>
      </p:sp>
    </p:spTree>
    <p:extLst>
      <p:ext uri="{BB962C8B-B14F-4D97-AF65-F5344CB8AC3E}">
        <p14:creationId xmlns:p14="http://schemas.microsoft.com/office/powerpoint/2010/main" val="23205273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sz="7200" b="1" dirty="0" smtClean="0">
                <a:latin typeface="Comic Sans MS" panose="030F0702030302020204" pitchFamily="66" charset="0"/>
              </a:rPr>
              <a:t>Noughts &amp; Crosses</a:t>
            </a:r>
            <a:endParaRPr lang="en-GB" sz="7200" b="1" dirty="0">
              <a:latin typeface="Comic Sans MS" panose="030F0702030302020204" pitchFamily="66" charset="0"/>
            </a:endParaRPr>
          </a:p>
        </p:txBody>
      </p:sp>
      <p:sp>
        <p:nvSpPr>
          <p:cNvPr id="3" name="Subtitle 2"/>
          <p:cNvSpPr>
            <a:spLocks noGrp="1"/>
          </p:cNvSpPr>
          <p:nvPr>
            <p:ph type="subTitle" idx="1"/>
          </p:nvPr>
        </p:nvSpPr>
        <p:spPr/>
        <p:txBody>
          <a:bodyPr/>
          <a:lstStyle/>
          <a:p>
            <a:pPr algn="l"/>
            <a:endParaRPr lang="en-GB" dirty="0">
              <a:solidFill>
                <a:schemeClr val="tx1"/>
              </a:solidFill>
            </a:endParaRPr>
          </a:p>
        </p:txBody>
      </p:sp>
    </p:spTree>
    <p:extLst>
      <p:ext uri="{BB962C8B-B14F-4D97-AF65-F5344CB8AC3E}">
        <p14:creationId xmlns:p14="http://schemas.microsoft.com/office/powerpoint/2010/main" val="11573919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33120414"/>
              </p:ext>
            </p:extLst>
          </p:nvPr>
        </p:nvGraphicFramePr>
        <p:xfrm>
          <a:off x="395537" y="476672"/>
          <a:ext cx="8445624" cy="5760639"/>
        </p:xfrm>
        <a:graphic>
          <a:graphicData uri="http://schemas.openxmlformats.org/drawingml/2006/table">
            <a:tbl>
              <a:tblPr firstRow="1" bandRow="1">
                <a:tableStyleId>{5C22544A-7EE6-4342-B048-85BDC9FD1C3A}</a:tableStyleId>
              </a:tblPr>
              <a:tblGrid>
                <a:gridCol w="2815208"/>
                <a:gridCol w="2815208"/>
                <a:gridCol w="2815208"/>
              </a:tblGrid>
              <a:tr h="1920213">
                <a:tc>
                  <a:txBody>
                    <a:bodyPr/>
                    <a:lstStyle/>
                    <a:p>
                      <a:pPr algn="ctr"/>
                      <a:r>
                        <a:rPr lang="en-GB" sz="3000" dirty="0" smtClean="0">
                          <a:latin typeface="Comic Sans MS" panose="030F0702030302020204" pitchFamily="66" charset="0"/>
                        </a:rPr>
                        <a:t>Acceleration</a:t>
                      </a:r>
                    </a:p>
                  </a:txBody>
                  <a:tcPr/>
                </a:tc>
                <a:tc>
                  <a:txBody>
                    <a:bodyPr/>
                    <a:lstStyle/>
                    <a:p>
                      <a:pPr algn="ctr"/>
                      <a:r>
                        <a:rPr lang="en-GB" sz="3200" dirty="0" smtClean="0">
                          <a:latin typeface="Comic Sans MS" panose="030F0702030302020204" pitchFamily="66" charset="0"/>
                        </a:rPr>
                        <a:t>Adaptation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800" dirty="0" smtClean="0">
                          <a:latin typeface="Comic Sans MS" panose="030F0702030302020204" pitchFamily="66" charset="0"/>
                        </a:rPr>
                        <a:t>Aerobic</a:t>
                      </a:r>
                    </a:p>
                    <a:p>
                      <a:endParaRPr lang="en-GB" dirty="0"/>
                    </a:p>
                  </a:txBody>
                  <a:tcPr/>
                </a:tc>
              </a:tr>
              <a:tr h="192021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3200" dirty="0" smtClean="0">
                          <a:latin typeface="Comic Sans MS" panose="030F0702030302020204" pitchFamily="66" charset="0"/>
                        </a:rPr>
                        <a:t>Alchemy</a:t>
                      </a:r>
                    </a:p>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3200" dirty="0" smtClean="0">
                          <a:latin typeface="Comic Sans MS" panose="030F0702030302020204" pitchFamily="66" charset="0"/>
                        </a:rPr>
                        <a:t>Amphibious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800" b="1" i="0" u="none" strike="noStrike" kern="1200" dirty="0" smtClean="0">
                        <a:solidFill>
                          <a:schemeClr val="dk1"/>
                        </a:solidFill>
                        <a:effectLst/>
                        <a:latin typeface="+mn-lt"/>
                        <a:ea typeface="+mn-ea"/>
                        <a:cs typeface="+mn-cs"/>
                        <a:hlinkClick r:id="rId2"/>
                      </a:endParaRPr>
                    </a:p>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3200" dirty="0" smtClean="0">
                          <a:latin typeface="Comic Sans MS" panose="030F0702030302020204" pitchFamily="66" charset="0"/>
                        </a:rPr>
                        <a:t>Anomaly</a:t>
                      </a:r>
                    </a:p>
                    <a:p>
                      <a:endParaRPr lang="en-GB" dirty="0"/>
                    </a:p>
                  </a:txBody>
                  <a:tcPr/>
                </a:tc>
              </a:tr>
              <a:tr h="192021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800" dirty="0" smtClean="0">
                          <a:latin typeface="Comic Sans MS" panose="030F0702030302020204" pitchFamily="66" charset="0"/>
                        </a:rPr>
                        <a:t>Attenuation</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3200" dirty="0" smtClean="0">
                          <a:latin typeface="Comic Sans MS" panose="030F0702030302020204" pitchFamily="66" charset="0"/>
                        </a:rPr>
                        <a:t>Atom</a:t>
                      </a:r>
                    </a:p>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800" dirty="0" smtClean="0">
                          <a:latin typeface="Comic Sans MS" panose="030F0702030302020204" pitchFamily="66" charset="0"/>
                        </a:rPr>
                        <a:t>Atmosphere</a:t>
                      </a:r>
                    </a:p>
                    <a:p>
                      <a:endParaRPr lang="en-GB" dirty="0"/>
                    </a:p>
                  </a:txBody>
                  <a:tcPr/>
                </a:tc>
              </a:tr>
            </a:tbl>
          </a:graphicData>
        </a:graphic>
      </p:graphicFrame>
    </p:spTree>
    <p:extLst>
      <p:ext uri="{BB962C8B-B14F-4D97-AF65-F5344CB8AC3E}">
        <p14:creationId xmlns:p14="http://schemas.microsoft.com/office/powerpoint/2010/main" val="20035912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7200" b="1" dirty="0" smtClean="0">
                <a:latin typeface="Comic Sans MS" panose="030F0702030302020204" pitchFamily="66" charset="0"/>
              </a:rPr>
              <a:t>Slap</a:t>
            </a:r>
            <a:endParaRPr lang="en-GB" sz="7200" b="1" dirty="0">
              <a:latin typeface="Comic Sans MS" panose="030F0702030302020204" pitchFamily="66" charset="0"/>
            </a:endParaRPr>
          </a:p>
        </p:txBody>
      </p:sp>
      <p:sp>
        <p:nvSpPr>
          <p:cNvPr id="3" name="Subtitle 2"/>
          <p:cNvSpPr>
            <a:spLocks noGrp="1"/>
          </p:cNvSpPr>
          <p:nvPr>
            <p:ph type="subTitle" idx="1"/>
          </p:nvPr>
        </p:nvSpPr>
        <p:spPr/>
        <p:txBody>
          <a:bodyPr/>
          <a:lstStyle/>
          <a:p>
            <a:pPr algn="l"/>
            <a:endParaRPr lang="en-GB" dirty="0">
              <a:solidFill>
                <a:schemeClr val="tx1"/>
              </a:solidFill>
            </a:endParaRPr>
          </a:p>
        </p:txBody>
      </p:sp>
    </p:spTree>
    <p:extLst>
      <p:ext uri="{BB962C8B-B14F-4D97-AF65-F5344CB8AC3E}">
        <p14:creationId xmlns:p14="http://schemas.microsoft.com/office/powerpoint/2010/main" val="10224410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83875688"/>
              </p:ext>
            </p:extLst>
          </p:nvPr>
        </p:nvGraphicFramePr>
        <p:xfrm>
          <a:off x="395537" y="476672"/>
          <a:ext cx="8445624" cy="5760639"/>
        </p:xfrm>
        <a:graphic>
          <a:graphicData uri="http://schemas.openxmlformats.org/drawingml/2006/table">
            <a:tbl>
              <a:tblPr firstRow="1" bandRow="1">
                <a:tableStyleId>{5C22544A-7EE6-4342-B048-85BDC9FD1C3A}</a:tableStyleId>
              </a:tblPr>
              <a:tblGrid>
                <a:gridCol w="2815208"/>
                <a:gridCol w="2815208"/>
                <a:gridCol w="2815208"/>
              </a:tblGrid>
              <a:tr h="1920213">
                <a:tc>
                  <a:txBody>
                    <a:bodyPr/>
                    <a:lstStyle/>
                    <a:p>
                      <a:pPr algn="ctr"/>
                      <a:r>
                        <a:rPr lang="en-GB" sz="3000" dirty="0" smtClean="0">
                          <a:latin typeface="Comic Sans MS" panose="030F0702030302020204" pitchFamily="66" charset="0"/>
                        </a:rPr>
                        <a:t>Acceleration</a:t>
                      </a:r>
                    </a:p>
                  </a:txBody>
                  <a:tcPr/>
                </a:tc>
                <a:tc>
                  <a:txBody>
                    <a:bodyPr/>
                    <a:lstStyle/>
                    <a:p>
                      <a:pPr algn="ctr"/>
                      <a:r>
                        <a:rPr lang="en-GB" sz="3200" dirty="0" smtClean="0">
                          <a:latin typeface="Comic Sans MS" panose="030F0702030302020204" pitchFamily="66" charset="0"/>
                        </a:rPr>
                        <a:t>Adaptation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800" dirty="0" smtClean="0">
                          <a:latin typeface="Comic Sans MS" panose="030F0702030302020204" pitchFamily="66" charset="0"/>
                        </a:rPr>
                        <a:t>Aerobic</a:t>
                      </a:r>
                    </a:p>
                    <a:p>
                      <a:endParaRPr lang="en-GB" dirty="0"/>
                    </a:p>
                  </a:txBody>
                  <a:tcPr/>
                </a:tc>
              </a:tr>
              <a:tr h="192021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3200" dirty="0" smtClean="0">
                          <a:latin typeface="Comic Sans MS" panose="030F0702030302020204" pitchFamily="66" charset="0"/>
                        </a:rPr>
                        <a:t>Alchemy</a:t>
                      </a:r>
                    </a:p>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3200" dirty="0" smtClean="0">
                          <a:latin typeface="Comic Sans MS" panose="030F0702030302020204" pitchFamily="66" charset="0"/>
                        </a:rPr>
                        <a:t>Amphibious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800" b="1" i="0" u="none" strike="noStrike" kern="1200" dirty="0" smtClean="0">
                        <a:solidFill>
                          <a:schemeClr val="dk1"/>
                        </a:solidFill>
                        <a:effectLst/>
                        <a:latin typeface="+mn-lt"/>
                        <a:ea typeface="+mn-ea"/>
                        <a:cs typeface="+mn-cs"/>
                        <a:hlinkClick r:id="rId2"/>
                      </a:endParaRPr>
                    </a:p>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3200" dirty="0" smtClean="0">
                          <a:latin typeface="Comic Sans MS" panose="030F0702030302020204" pitchFamily="66" charset="0"/>
                        </a:rPr>
                        <a:t>Anomaly</a:t>
                      </a:r>
                    </a:p>
                    <a:p>
                      <a:endParaRPr lang="en-GB" dirty="0"/>
                    </a:p>
                  </a:txBody>
                  <a:tcPr/>
                </a:tc>
              </a:tr>
              <a:tr h="192021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800" dirty="0" smtClean="0">
                          <a:latin typeface="Comic Sans MS" panose="030F0702030302020204" pitchFamily="66" charset="0"/>
                        </a:rPr>
                        <a:t>Attenuation</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3200" dirty="0" smtClean="0">
                          <a:latin typeface="Comic Sans MS" panose="030F0702030302020204" pitchFamily="66" charset="0"/>
                        </a:rPr>
                        <a:t>Atom</a:t>
                      </a:r>
                    </a:p>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800" dirty="0" smtClean="0">
                          <a:latin typeface="Comic Sans MS" panose="030F0702030302020204" pitchFamily="66" charset="0"/>
                        </a:rPr>
                        <a:t>Atmosphere</a:t>
                      </a:r>
                    </a:p>
                    <a:p>
                      <a:endParaRPr lang="en-GB" dirty="0"/>
                    </a:p>
                  </a:txBody>
                  <a:tcPr/>
                </a:tc>
              </a:tr>
            </a:tbl>
          </a:graphicData>
        </a:graphic>
      </p:graphicFrame>
    </p:spTree>
    <p:extLst>
      <p:ext uri="{BB962C8B-B14F-4D97-AF65-F5344CB8AC3E}">
        <p14:creationId xmlns:p14="http://schemas.microsoft.com/office/powerpoint/2010/main" val="16804585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7200" b="1" dirty="0" smtClean="0">
                <a:latin typeface="Comic Sans MS" panose="030F0702030302020204" pitchFamily="66" charset="0"/>
              </a:rPr>
              <a:t>Crossword</a:t>
            </a:r>
            <a:endParaRPr lang="en-GB" sz="7200" b="1" dirty="0">
              <a:latin typeface="Comic Sans MS" panose="030F0702030302020204" pitchFamily="66" charset="0"/>
            </a:endParaRPr>
          </a:p>
        </p:txBody>
      </p:sp>
      <p:sp>
        <p:nvSpPr>
          <p:cNvPr id="3" name="Subtitle 2"/>
          <p:cNvSpPr>
            <a:spLocks noGrp="1"/>
          </p:cNvSpPr>
          <p:nvPr>
            <p:ph type="subTitle" idx="1"/>
          </p:nvPr>
        </p:nvSpPr>
        <p:spPr/>
        <p:txBody>
          <a:bodyPr/>
          <a:lstStyle/>
          <a:p>
            <a:pPr algn="l"/>
            <a:endParaRPr lang="en-GB" dirty="0">
              <a:solidFill>
                <a:schemeClr val="tx1"/>
              </a:solidFill>
            </a:endParaRPr>
          </a:p>
        </p:txBody>
      </p:sp>
    </p:spTree>
    <p:extLst>
      <p:ext uri="{BB962C8B-B14F-4D97-AF65-F5344CB8AC3E}">
        <p14:creationId xmlns:p14="http://schemas.microsoft.com/office/powerpoint/2010/main" val="19359550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dirty="0" smtClean="0"/>
              <a:t>Kenya	  </a:t>
            </a:r>
            <a:r>
              <a:rPr lang="en-GB" dirty="0"/>
              <a:t>	</a:t>
            </a:r>
            <a:r>
              <a:rPr lang="en-GB" dirty="0" smtClean="0"/>
              <a:t>Jakarta	Chicago	</a:t>
            </a:r>
            <a:r>
              <a:rPr lang="en-GB" dirty="0"/>
              <a:t>Illinois</a:t>
            </a:r>
          </a:p>
          <a:p>
            <a:r>
              <a:rPr lang="en-GB" dirty="0" smtClean="0"/>
              <a:t>Columbia	</a:t>
            </a:r>
            <a:r>
              <a:rPr lang="en-GB" dirty="0"/>
              <a:t>Honolulu	 </a:t>
            </a:r>
            <a:r>
              <a:rPr lang="en-GB" dirty="0" err="1" smtClean="0"/>
              <a:t>Malia</a:t>
            </a:r>
            <a:r>
              <a:rPr lang="en-GB" dirty="0" smtClean="0"/>
              <a:t>	</a:t>
            </a:r>
            <a:r>
              <a:rPr lang="en-GB" dirty="0"/>
              <a:t> Harvard</a:t>
            </a:r>
          </a:p>
          <a:p>
            <a:r>
              <a:rPr lang="en-GB" dirty="0" smtClean="0"/>
              <a:t>racism		maternal	senate	Michelle</a:t>
            </a:r>
          </a:p>
          <a:p>
            <a:r>
              <a:rPr lang="en-GB" dirty="0" smtClean="0"/>
              <a:t>McCain		Democratic	Clinton   One</a:t>
            </a:r>
          </a:p>
          <a:p>
            <a:r>
              <a:rPr lang="en-GB" dirty="0" smtClean="0"/>
              <a:t>Sasha	</a:t>
            </a:r>
            <a:r>
              <a:rPr lang="en-GB" dirty="0"/>
              <a:t> </a:t>
            </a:r>
            <a:r>
              <a:rPr lang="en-GB" dirty="0" smtClean="0"/>
              <a:t>	Barry		Autobiography</a:t>
            </a:r>
          </a:p>
          <a:p>
            <a:r>
              <a:rPr lang="en-GB" dirty="0" smtClean="0"/>
              <a:t>Bush		Goats</a:t>
            </a:r>
            <a:endParaRPr lang="en-GB" dirty="0"/>
          </a:p>
          <a:p>
            <a:endParaRPr lang="en-GB" dirty="0"/>
          </a:p>
        </p:txBody>
      </p:sp>
    </p:spTree>
    <p:extLst>
      <p:ext uri="{BB962C8B-B14F-4D97-AF65-F5344CB8AC3E}">
        <p14:creationId xmlns:p14="http://schemas.microsoft.com/office/powerpoint/2010/main" val="17312947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sz="7200" b="1" dirty="0" smtClean="0">
                <a:latin typeface="Comic Sans MS" panose="030F0702030302020204" pitchFamily="66" charset="0"/>
              </a:rPr>
              <a:t>Washing line race</a:t>
            </a:r>
            <a:br>
              <a:rPr lang="en-GB" sz="7200" b="1" dirty="0" smtClean="0">
                <a:latin typeface="Comic Sans MS" panose="030F0702030302020204" pitchFamily="66" charset="0"/>
              </a:rPr>
            </a:br>
            <a:endParaRPr lang="en-GB" sz="7200" b="1" dirty="0">
              <a:latin typeface="Comic Sans MS" panose="030F0702030302020204" pitchFamily="66" charset="0"/>
            </a:endParaRPr>
          </a:p>
        </p:txBody>
      </p:sp>
      <p:sp>
        <p:nvSpPr>
          <p:cNvPr id="3" name="Subtitle 2"/>
          <p:cNvSpPr>
            <a:spLocks noGrp="1"/>
          </p:cNvSpPr>
          <p:nvPr>
            <p:ph type="subTitle" idx="1"/>
          </p:nvPr>
        </p:nvSpPr>
        <p:spPr/>
        <p:txBody>
          <a:bodyPr/>
          <a:lstStyle/>
          <a:p>
            <a:pPr algn="l"/>
            <a:endParaRPr lang="en-GB" dirty="0">
              <a:solidFill>
                <a:schemeClr val="tx1"/>
              </a:solidFill>
            </a:endParaRPr>
          </a:p>
        </p:txBody>
      </p:sp>
    </p:spTree>
    <p:extLst>
      <p:ext uri="{BB962C8B-B14F-4D97-AF65-F5344CB8AC3E}">
        <p14:creationId xmlns:p14="http://schemas.microsoft.com/office/powerpoint/2010/main" val="2766795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sz="7200" b="1" dirty="0" smtClean="0">
                <a:latin typeface="Comic Sans MS" panose="030F0702030302020204" pitchFamily="66" charset="0"/>
              </a:rPr>
              <a:t>Microbes in action!</a:t>
            </a:r>
            <a:br>
              <a:rPr lang="en-GB" sz="7200" b="1" dirty="0" smtClean="0">
                <a:latin typeface="Comic Sans MS" panose="030F0702030302020204" pitchFamily="66" charset="0"/>
              </a:rPr>
            </a:br>
            <a:r>
              <a:rPr lang="en-GB" sz="7200" b="1" dirty="0" smtClean="0">
                <a:latin typeface="Comic Sans MS" panose="030F0702030302020204" pitchFamily="66" charset="0"/>
              </a:rPr>
              <a:t>Fastest hands up!</a:t>
            </a:r>
            <a:endParaRPr lang="en-GB" sz="7200" b="1" dirty="0">
              <a:latin typeface="Comic Sans MS" panose="030F0702030302020204" pitchFamily="66" charset="0"/>
            </a:endParaRPr>
          </a:p>
        </p:txBody>
      </p:sp>
      <p:sp>
        <p:nvSpPr>
          <p:cNvPr id="3" name="Subtitle 2"/>
          <p:cNvSpPr>
            <a:spLocks noGrp="1"/>
          </p:cNvSpPr>
          <p:nvPr>
            <p:ph type="subTitle" idx="1"/>
          </p:nvPr>
        </p:nvSpPr>
        <p:spPr/>
        <p:txBody>
          <a:bodyPr/>
          <a:lstStyle/>
          <a:p>
            <a:pPr algn="l"/>
            <a:endParaRPr lang="en-GB" dirty="0">
              <a:solidFill>
                <a:schemeClr val="tx1"/>
              </a:solidFill>
            </a:endParaRPr>
          </a:p>
        </p:txBody>
      </p:sp>
    </p:spTree>
    <p:extLst>
      <p:ext uri="{BB962C8B-B14F-4D97-AF65-F5344CB8AC3E}">
        <p14:creationId xmlns:p14="http://schemas.microsoft.com/office/powerpoint/2010/main" val="17705210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Comic Sans MS" panose="030F0702030302020204" pitchFamily="66" charset="0"/>
              </a:rPr>
              <a:t>Rules</a:t>
            </a:r>
            <a:endParaRPr lang="en-GB" b="1" dirty="0">
              <a:latin typeface="Comic Sans MS" panose="030F0702030302020204" pitchFamily="66" charset="0"/>
            </a:endParaRPr>
          </a:p>
        </p:txBody>
      </p:sp>
      <p:sp>
        <p:nvSpPr>
          <p:cNvPr id="3" name="Content Placeholder 2"/>
          <p:cNvSpPr>
            <a:spLocks noGrp="1"/>
          </p:cNvSpPr>
          <p:nvPr>
            <p:ph idx="1"/>
          </p:nvPr>
        </p:nvSpPr>
        <p:spPr/>
        <p:txBody>
          <a:bodyPr/>
          <a:lstStyle/>
          <a:p>
            <a:r>
              <a:rPr lang="en-GB" dirty="0" smtClean="0">
                <a:latin typeface="Comic Sans MS" panose="030F0702030302020204" pitchFamily="66" charset="0"/>
              </a:rPr>
              <a:t>First team to reach 3 points is the winner</a:t>
            </a:r>
          </a:p>
          <a:p>
            <a:r>
              <a:rPr lang="en-GB" dirty="0" smtClean="0">
                <a:latin typeface="Comic Sans MS" panose="030F0702030302020204" pitchFamily="66" charset="0"/>
              </a:rPr>
              <a:t>Teacher or lead learner gives a definition and students put hands up to say the word </a:t>
            </a:r>
          </a:p>
          <a:p>
            <a:r>
              <a:rPr lang="en-GB" dirty="0" smtClean="0">
                <a:latin typeface="Comic Sans MS" panose="030F0702030302020204" pitchFamily="66" charset="0"/>
              </a:rPr>
              <a:t>Choose first hand up</a:t>
            </a:r>
          </a:p>
          <a:p>
            <a:r>
              <a:rPr lang="en-GB" dirty="0" smtClean="0">
                <a:latin typeface="Comic Sans MS" panose="030F0702030302020204" pitchFamily="66" charset="0"/>
              </a:rPr>
              <a:t>Students who have already answered sit out but help rest of their team.</a:t>
            </a:r>
          </a:p>
        </p:txBody>
      </p:sp>
    </p:spTree>
    <p:extLst>
      <p:ext uri="{BB962C8B-B14F-4D97-AF65-F5344CB8AC3E}">
        <p14:creationId xmlns:p14="http://schemas.microsoft.com/office/powerpoint/2010/main" val="39066019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anose="030F0702030302020204" pitchFamily="66" charset="0"/>
              </a:rPr>
              <a:t/>
            </a:r>
            <a:br>
              <a:rPr lang="en-GB" dirty="0" smtClean="0">
                <a:latin typeface="Comic Sans MS" panose="030F0702030302020204" pitchFamily="66" charset="0"/>
              </a:rPr>
            </a:br>
            <a:r>
              <a:rPr lang="en-GB" dirty="0" smtClean="0">
                <a:latin typeface="Comic Sans MS" panose="030F0702030302020204" pitchFamily="66" charset="0"/>
              </a:rPr>
              <a:t>Jigsaw </a:t>
            </a:r>
            <a:r>
              <a:rPr lang="en-GB" dirty="0">
                <a:latin typeface="Comic Sans MS" panose="030F0702030302020204" pitchFamily="66" charset="0"/>
              </a:rPr>
              <a:t>groups</a:t>
            </a:r>
            <a:br>
              <a:rPr lang="en-GB" dirty="0">
                <a:latin typeface="Comic Sans MS" panose="030F0702030302020204" pitchFamily="66" charset="0"/>
              </a:rPr>
            </a:br>
            <a:r>
              <a:rPr lang="en-GB" dirty="0">
                <a:latin typeface="Comic Sans MS" panose="030F0702030302020204" pitchFamily="66" charset="0"/>
                <a:hlinkClick r:id="rId2"/>
              </a:rPr>
              <a:t>https://</a:t>
            </a:r>
            <a:r>
              <a:rPr lang="en-GB" dirty="0" smtClean="0">
                <a:latin typeface="Comic Sans MS" panose="030F0702030302020204" pitchFamily="66" charset="0"/>
                <a:hlinkClick r:id="rId2"/>
              </a:rPr>
              <a:t>www.youtube.com/watch?v=euhtXUgBEts</a:t>
            </a:r>
            <a:r>
              <a:rPr lang="en-GB" dirty="0" smtClean="0">
                <a:latin typeface="Comic Sans MS" panose="030F0702030302020204" pitchFamily="66" charset="0"/>
              </a:rPr>
              <a:t/>
            </a:r>
            <a:br>
              <a:rPr lang="en-GB" dirty="0" smtClean="0">
                <a:latin typeface="Comic Sans MS" panose="030F0702030302020204" pitchFamily="66" charset="0"/>
              </a:rPr>
            </a:b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fontScale="92500" lnSpcReduction="20000"/>
          </a:bodyPr>
          <a:lstStyle/>
          <a:p>
            <a:endParaRPr lang="en-GB" dirty="0" smtClean="0">
              <a:latin typeface="Comic Sans MS" panose="030F0702030302020204" pitchFamily="66" charset="0"/>
            </a:endParaRPr>
          </a:p>
          <a:p>
            <a:r>
              <a:rPr lang="en-GB" dirty="0" smtClean="0">
                <a:latin typeface="Comic Sans MS" panose="030F0702030302020204" pitchFamily="66" charset="0"/>
              </a:rPr>
              <a:t>Group A: P26 &amp; 27 Monks</a:t>
            </a:r>
          </a:p>
          <a:p>
            <a:r>
              <a:rPr lang="en-GB" dirty="0" smtClean="0">
                <a:latin typeface="Comic Sans MS" panose="030F0702030302020204" pitchFamily="66" charset="0"/>
              </a:rPr>
              <a:t>Group B: P28 &amp; 29 Nuns</a:t>
            </a:r>
          </a:p>
          <a:p>
            <a:r>
              <a:rPr lang="en-GB" dirty="0" smtClean="0">
                <a:latin typeface="Comic Sans MS" panose="030F0702030302020204" pitchFamily="66" charset="0"/>
              </a:rPr>
              <a:t>Group C: P74 &amp; 76 Education</a:t>
            </a:r>
          </a:p>
          <a:p>
            <a:r>
              <a:rPr lang="en-GB" dirty="0" smtClean="0">
                <a:latin typeface="Comic Sans MS" panose="030F0702030302020204" pitchFamily="66" charset="0"/>
              </a:rPr>
              <a:t>Group D: P84 &amp; 85 Married life</a:t>
            </a:r>
          </a:p>
          <a:p>
            <a:r>
              <a:rPr lang="en-GB" dirty="0" smtClean="0">
                <a:latin typeface="Comic Sans MS" panose="030F0702030302020204" pitchFamily="66" charset="0"/>
              </a:rPr>
              <a:t>In your expert group come up with at least 10 </a:t>
            </a:r>
            <a:r>
              <a:rPr lang="en-GB" dirty="0" err="1" smtClean="0">
                <a:latin typeface="Comic Sans MS" panose="030F0702030302020204" pitchFamily="66" charset="0"/>
              </a:rPr>
              <a:t>bulletpoint</a:t>
            </a:r>
            <a:r>
              <a:rPr lang="en-GB" dirty="0" smtClean="0">
                <a:latin typeface="Comic Sans MS" panose="030F0702030302020204" pitchFamily="66" charset="0"/>
              </a:rPr>
              <a:t>  facts for your topic</a:t>
            </a:r>
          </a:p>
          <a:p>
            <a:r>
              <a:rPr lang="en-GB" dirty="0" smtClean="0">
                <a:latin typeface="Comic Sans MS" panose="030F0702030302020204" pitchFamily="66" charset="0"/>
              </a:rPr>
              <a:t>Practise a 30 second speech on another expert then go to your jigsaw group and perform your speech. </a:t>
            </a:r>
            <a:endParaRPr lang="en-GB" dirty="0">
              <a:latin typeface="Comic Sans MS" panose="030F0702030302020204" pitchFamily="66" charset="0"/>
            </a:endParaRPr>
          </a:p>
        </p:txBody>
      </p:sp>
    </p:spTree>
    <p:extLst>
      <p:ext uri="{BB962C8B-B14F-4D97-AF65-F5344CB8AC3E}">
        <p14:creationId xmlns:p14="http://schemas.microsoft.com/office/powerpoint/2010/main" val="3434419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563" y="25602"/>
            <a:ext cx="9090519" cy="51315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539552" y="5661248"/>
            <a:ext cx="8258992" cy="461665"/>
          </a:xfrm>
          <a:prstGeom prst="rect">
            <a:avLst/>
          </a:prstGeom>
          <a:noFill/>
        </p:spPr>
        <p:txBody>
          <a:bodyPr wrap="none" rtlCol="0">
            <a:spAutoFit/>
          </a:bodyPr>
          <a:lstStyle/>
          <a:p>
            <a:r>
              <a:rPr lang="en-GB" sz="2400" dirty="0" smtClean="0">
                <a:latin typeface="Comic Sans MS" panose="030F0702030302020204" pitchFamily="66" charset="0"/>
              </a:rPr>
              <a:t>Practise key words for your subject – scramble them up!</a:t>
            </a:r>
            <a:endParaRPr lang="en-GB" sz="2400" dirty="0">
              <a:latin typeface="Comic Sans MS" panose="030F0702030302020204" pitchFamily="66" charset="0"/>
            </a:endParaRPr>
          </a:p>
        </p:txBody>
      </p:sp>
    </p:spTree>
    <p:extLst>
      <p:ext uri="{BB962C8B-B14F-4D97-AF65-F5344CB8AC3E}">
        <p14:creationId xmlns:p14="http://schemas.microsoft.com/office/powerpoint/2010/main" val="28130997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anose="030F0702030302020204" pitchFamily="66" charset="0"/>
              </a:rPr>
              <a:t/>
            </a:r>
            <a:br>
              <a:rPr lang="en-GB" dirty="0" smtClean="0">
                <a:latin typeface="Comic Sans MS" panose="030F0702030302020204" pitchFamily="66" charset="0"/>
              </a:rPr>
            </a:br>
            <a:r>
              <a:rPr lang="en-GB" dirty="0" smtClean="0">
                <a:latin typeface="Comic Sans MS" panose="030F0702030302020204" pitchFamily="66" charset="0"/>
              </a:rPr>
              <a:t>Homework!</a:t>
            </a:r>
            <a:br>
              <a:rPr lang="en-GB" dirty="0" smtClean="0">
                <a:latin typeface="Comic Sans MS" panose="030F0702030302020204" pitchFamily="66" charset="0"/>
              </a:rPr>
            </a:br>
            <a:r>
              <a:rPr lang="en-GB" dirty="0" smtClean="0">
                <a:latin typeface="Comic Sans MS" panose="030F0702030302020204" pitchFamily="66" charset="0"/>
              </a:rPr>
              <a:t>Do-it-yourself questions &amp; Flip learning </a:t>
            </a:r>
            <a:endParaRPr lang="en-GB" dirty="0">
              <a:latin typeface="Comic Sans MS" panose="030F0702030302020204" pitchFamily="66" charset="0"/>
            </a:endParaRPr>
          </a:p>
        </p:txBody>
      </p:sp>
      <p:sp>
        <p:nvSpPr>
          <p:cNvPr id="3" name="Content Placeholder 2"/>
          <p:cNvSpPr>
            <a:spLocks noGrp="1"/>
          </p:cNvSpPr>
          <p:nvPr>
            <p:ph idx="1"/>
          </p:nvPr>
        </p:nvSpPr>
        <p:spPr>
          <a:xfrm>
            <a:off x="467544" y="2492896"/>
            <a:ext cx="8229600" cy="4525963"/>
          </a:xfrm>
        </p:spPr>
        <p:txBody>
          <a:bodyPr/>
          <a:lstStyle/>
          <a:p>
            <a:r>
              <a:rPr lang="en-GB" dirty="0" smtClean="0">
                <a:latin typeface="Comic Sans MS" panose="030F0702030302020204" pitchFamily="66" charset="0"/>
              </a:rPr>
              <a:t>Summarize paragraph for rest of group or write comprehension questions using Blooms question starters. </a:t>
            </a:r>
          </a:p>
          <a:p>
            <a:r>
              <a:rPr lang="en-GB" dirty="0" smtClean="0">
                <a:latin typeface="Comic Sans MS" panose="030F0702030302020204" pitchFamily="66" charset="0"/>
              </a:rPr>
              <a:t>Points given for the most challenging questions.</a:t>
            </a:r>
            <a:endParaRPr lang="en-GB" dirty="0">
              <a:latin typeface="Comic Sans MS" panose="030F0702030302020204" pitchFamily="66" charset="0"/>
            </a:endParaRPr>
          </a:p>
        </p:txBody>
      </p:sp>
    </p:spTree>
    <p:extLst>
      <p:ext uri="{BB962C8B-B14F-4D97-AF65-F5344CB8AC3E}">
        <p14:creationId xmlns:p14="http://schemas.microsoft.com/office/powerpoint/2010/main" val="853532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latin typeface="Comic Sans MS" panose="030F0702030302020204" pitchFamily="66" charset="0"/>
              </a:rPr>
              <a:t>Memrise</a:t>
            </a:r>
            <a:r>
              <a:rPr lang="en-GB" dirty="0" smtClean="0">
                <a:latin typeface="Comic Sans MS" panose="030F0702030302020204" pitchFamily="66" charset="0"/>
              </a:rPr>
              <a:t> &amp; </a:t>
            </a:r>
            <a:r>
              <a:rPr lang="en-GB" dirty="0" err="1" smtClean="0">
                <a:latin typeface="Comic Sans MS" panose="030F0702030302020204" pitchFamily="66" charset="0"/>
              </a:rPr>
              <a:t>Textivate</a:t>
            </a:r>
            <a:endParaRPr lang="en-GB" dirty="0">
              <a:latin typeface="Comic Sans MS" panose="030F0702030302020204" pitchFamily="66" charset="0"/>
            </a:endParaRPr>
          </a:p>
        </p:txBody>
      </p:sp>
      <p:sp>
        <p:nvSpPr>
          <p:cNvPr id="3" name="Content Placeholder 2"/>
          <p:cNvSpPr>
            <a:spLocks noGrp="1"/>
          </p:cNvSpPr>
          <p:nvPr>
            <p:ph idx="1"/>
          </p:nvPr>
        </p:nvSpPr>
        <p:spPr/>
        <p:txBody>
          <a:bodyPr/>
          <a:lstStyle/>
          <a:p>
            <a:r>
              <a:rPr lang="en-GB" dirty="0">
                <a:hlinkClick r:id="rId2"/>
              </a:rPr>
              <a:t>http://</a:t>
            </a:r>
            <a:r>
              <a:rPr lang="en-GB" dirty="0" smtClean="0">
                <a:hlinkClick r:id="rId2"/>
              </a:rPr>
              <a:t>www.textivate.com/menu.php</a:t>
            </a:r>
            <a:endParaRPr lang="en-GB" dirty="0" smtClean="0"/>
          </a:p>
          <a:p>
            <a:r>
              <a:rPr lang="en-GB" dirty="0" smtClean="0"/>
              <a:t>hydecomm1		Pass0903</a:t>
            </a:r>
          </a:p>
          <a:p>
            <a:endParaRPr lang="en-GB" dirty="0"/>
          </a:p>
          <a:p>
            <a:r>
              <a:rPr lang="en-GB" dirty="0">
                <a:hlinkClick r:id="rId3"/>
              </a:rPr>
              <a:t>http://www.memrise.com/course/659896/zoom-espanol-1-5/garden/learn</a:t>
            </a:r>
            <a:r>
              <a:rPr lang="en-GB" dirty="0" smtClean="0">
                <a:hlinkClick r:id="rId3"/>
              </a:rPr>
              <a:t>/</a:t>
            </a:r>
            <a:endParaRPr lang="en-GB" dirty="0" smtClean="0"/>
          </a:p>
          <a:p>
            <a:endParaRPr lang="en-GB" dirty="0"/>
          </a:p>
        </p:txBody>
      </p:sp>
    </p:spTree>
    <p:extLst>
      <p:ext uri="{BB962C8B-B14F-4D97-AF65-F5344CB8AC3E}">
        <p14:creationId xmlns:p14="http://schemas.microsoft.com/office/powerpoint/2010/main" val="38337289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88640"/>
            <a:ext cx="7772400" cy="1470025"/>
          </a:xfrm>
        </p:spPr>
        <p:txBody>
          <a:bodyPr>
            <a:normAutofit fontScale="90000"/>
          </a:bodyPr>
          <a:lstStyle/>
          <a:p>
            <a:r>
              <a:rPr lang="en-GB" sz="7200" b="1" dirty="0" smtClean="0">
                <a:latin typeface="Comic Sans MS" panose="030F0702030302020204" pitchFamily="66" charset="0"/>
              </a:rPr>
              <a:t>Cartoons</a:t>
            </a:r>
            <a:br>
              <a:rPr lang="en-GB" sz="7200" b="1" dirty="0" smtClean="0">
                <a:latin typeface="Comic Sans MS" panose="030F0702030302020204" pitchFamily="66" charset="0"/>
              </a:rPr>
            </a:br>
            <a:r>
              <a:rPr lang="en-GB" sz="7200" b="1" dirty="0" smtClean="0">
                <a:latin typeface="Comic Sans MS" panose="030F0702030302020204" pitchFamily="66" charset="0"/>
              </a:rPr>
              <a:t>create &amp; re-order</a:t>
            </a:r>
            <a:endParaRPr lang="en-GB" sz="7200" b="1" dirty="0">
              <a:latin typeface="Comic Sans MS" panose="030F0702030302020204" pitchFamily="66" charset="0"/>
            </a:endParaRPr>
          </a:p>
        </p:txBody>
      </p:sp>
      <p:sp>
        <p:nvSpPr>
          <p:cNvPr id="3" name="Subtitle 2"/>
          <p:cNvSpPr>
            <a:spLocks noGrp="1"/>
          </p:cNvSpPr>
          <p:nvPr>
            <p:ph type="subTitle" idx="1"/>
          </p:nvPr>
        </p:nvSpPr>
        <p:spPr>
          <a:xfrm>
            <a:off x="1331640" y="1916832"/>
            <a:ext cx="6440760" cy="3721968"/>
          </a:xfrm>
        </p:spPr>
        <p:txBody>
          <a:bodyPr>
            <a:normAutofit/>
          </a:bodyPr>
          <a:lstStyle/>
          <a:p>
            <a:pPr algn="l"/>
            <a:r>
              <a:rPr lang="en-GB" dirty="0" smtClean="0">
                <a:solidFill>
                  <a:schemeClr val="tx1"/>
                </a:solidFill>
                <a:hlinkClick r:id="rId2"/>
              </a:rPr>
              <a:t>http</a:t>
            </a:r>
            <a:r>
              <a:rPr lang="en-GB" dirty="0">
                <a:solidFill>
                  <a:schemeClr val="tx1"/>
                </a:solidFill>
                <a:hlinkClick r:id="rId2"/>
              </a:rPr>
              <a:t>://</a:t>
            </a:r>
            <a:r>
              <a:rPr lang="en-GB" dirty="0" smtClean="0">
                <a:solidFill>
                  <a:schemeClr val="tx1"/>
                </a:solidFill>
                <a:hlinkClick r:id="rId2"/>
              </a:rPr>
              <a:t>www.linguascope.com/secure/students/comic/index.php</a:t>
            </a:r>
            <a:endParaRPr lang="en-GB" dirty="0" smtClean="0">
              <a:solidFill>
                <a:schemeClr val="tx1"/>
              </a:solidFill>
            </a:endParaRPr>
          </a:p>
          <a:p>
            <a:pPr algn="l"/>
            <a:endParaRPr lang="en-GB" dirty="0" smtClean="0">
              <a:solidFill>
                <a:schemeClr val="tx1"/>
              </a:solidFill>
            </a:endParaRPr>
          </a:p>
          <a:p>
            <a:pPr algn="l"/>
            <a:r>
              <a:rPr lang="en-GB" dirty="0">
                <a:solidFill>
                  <a:schemeClr val="tx1"/>
                </a:solidFill>
              </a:rPr>
              <a:t>http://www.linguascope.com/secure/students/intermediate/activity.php?language=english&amp;topic=society&amp;activity=speechbubbles</a:t>
            </a:r>
          </a:p>
        </p:txBody>
      </p:sp>
    </p:spTree>
    <p:extLst>
      <p:ext uri="{BB962C8B-B14F-4D97-AF65-F5344CB8AC3E}">
        <p14:creationId xmlns:p14="http://schemas.microsoft.com/office/powerpoint/2010/main" val="40992237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err="1" smtClean="0">
                <a:latin typeface="Comic Sans MS" panose="030F0702030302020204" pitchFamily="66" charset="0"/>
              </a:rPr>
              <a:t>Kagan</a:t>
            </a:r>
            <a:r>
              <a:rPr lang="en-GB" dirty="0" smtClean="0">
                <a:latin typeface="Comic Sans MS" panose="030F0702030302020204" pitchFamily="66" charset="0"/>
              </a:rPr>
              <a:t> group reading strategies</a:t>
            </a:r>
            <a:endParaRPr lang="en-GB" dirty="0">
              <a:latin typeface="Comic Sans MS" panose="030F0702030302020204" pitchFamily="66" charset="0"/>
            </a:endParaRPr>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39753" y="1700809"/>
            <a:ext cx="4551146" cy="42439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1013601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latin typeface="Comic Sans MS" panose="030F0702030302020204" pitchFamily="66" charset="0"/>
              </a:rPr>
              <a:t>Kagan</a:t>
            </a:r>
            <a:r>
              <a:rPr lang="en-GB" dirty="0" smtClean="0">
                <a:latin typeface="Comic Sans MS" panose="030F0702030302020204" pitchFamily="66" charset="0"/>
              </a:rPr>
              <a:t> – rotating reading</a:t>
            </a:r>
            <a:endParaRPr lang="en-GB" dirty="0">
              <a:latin typeface="Comic Sans MS" panose="030F0702030302020204" pitchFamily="66" charset="0"/>
            </a:endParaRPr>
          </a:p>
        </p:txBody>
      </p:sp>
      <p:sp>
        <p:nvSpPr>
          <p:cNvPr id="3" name="Content Placeholder 2"/>
          <p:cNvSpPr>
            <a:spLocks noGrp="1"/>
          </p:cNvSpPr>
          <p:nvPr>
            <p:ph idx="1"/>
          </p:nvPr>
        </p:nvSpPr>
        <p:spPr>
          <a:xfrm>
            <a:off x="457200" y="1124744"/>
            <a:ext cx="8229600" cy="5472608"/>
          </a:xfrm>
        </p:spPr>
        <p:txBody>
          <a:bodyPr>
            <a:normAutofit fontScale="70000" lnSpcReduction="20000"/>
          </a:bodyPr>
          <a:lstStyle/>
          <a:p>
            <a:endParaRPr lang="en-GB" dirty="0" smtClean="0">
              <a:latin typeface="Comic Sans MS" panose="030F0702030302020204" pitchFamily="66" charset="0"/>
            </a:endParaRPr>
          </a:p>
          <a:p>
            <a:r>
              <a:rPr lang="en-GB" dirty="0" smtClean="0">
                <a:latin typeface="Comic Sans MS" panose="030F0702030302020204" pitchFamily="66" charset="0"/>
              </a:rPr>
              <a:t>Team </a:t>
            </a:r>
            <a:r>
              <a:rPr lang="en-GB" dirty="0">
                <a:latin typeface="Comic Sans MS" panose="030F0702030302020204" pitchFamily="66" charset="0"/>
              </a:rPr>
              <a:t>Pyramids – Rotating Reading (Class Set of 10)</a:t>
            </a:r>
            <a:br>
              <a:rPr lang="en-GB" dirty="0">
                <a:latin typeface="Comic Sans MS" panose="030F0702030302020204" pitchFamily="66" charset="0"/>
              </a:rPr>
            </a:br>
            <a:r>
              <a:rPr lang="en-GB" dirty="0">
                <a:latin typeface="Comic Sans MS" panose="030F0702030302020204" pitchFamily="66" charset="0"/>
              </a:rPr>
              <a:t>Boost reading skills and comprehension! </a:t>
            </a:r>
            <a:endParaRPr lang="en-GB" dirty="0" smtClean="0">
              <a:latin typeface="Comic Sans MS" panose="030F0702030302020204" pitchFamily="66" charset="0"/>
            </a:endParaRPr>
          </a:p>
          <a:p>
            <a:r>
              <a:rPr lang="en-GB" dirty="0" smtClean="0">
                <a:latin typeface="Comic Sans MS" panose="030F0702030302020204" pitchFamily="66" charset="0"/>
              </a:rPr>
              <a:t>When </a:t>
            </a:r>
            <a:r>
              <a:rPr lang="en-GB" dirty="0">
                <a:latin typeface="Comic Sans MS" panose="030F0702030302020204" pitchFamily="66" charset="0"/>
              </a:rPr>
              <a:t>it’s time to read, the team places their pyramid on top of the team table. Each face of the pyramid corresponds to each teammate’s role during reading: </a:t>
            </a:r>
            <a:endParaRPr lang="en-GB" dirty="0" smtClean="0">
              <a:latin typeface="Comic Sans MS" panose="030F0702030302020204" pitchFamily="66" charset="0"/>
            </a:endParaRPr>
          </a:p>
          <a:p>
            <a:r>
              <a:rPr lang="en-GB" dirty="0" smtClean="0">
                <a:latin typeface="Comic Sans MS" panose="030F0702030302020204" pitchFamily="66" charset="0"/>
              </a:rPr>
              <a:t>The </a:t>
            </a:r>
            <a:r>
              <a:rPr lang="en-GB" dirty="0">
                <a:latin typeface="Comic Sans MS" panose="030F0702030302020204" pitchFamily="66" charset="0"/>
              </a:rPr>
              <a:t>first teammate reads a paragraph or page (depending on age and subject matter). The next teammate summarizes what was just read. </a:t>
            </a:r>
            <a:endParaRPr lang="en-GB" dirty="0" smtClean="0">
              <a:latin typeface="Comic Sans MS" panose="030F0702030302020204" pitchFamily="66" charset="0"/>
            </a:endParaRPr>
          </a:p>
          <a:p>
            <a:r>
              <a:rPr lang="en-GB" dirty="0" smtClean="0">
                <a:latin typeface="Comic Sans MS" panose="030F0702030302020204" pitchFamily="66" charset="0"/>
              </a:rPr>
              <a:t>The </a:t>
            </a:r>
            <a:r>
              <a:rPr lang="en-GB" dirty="0">
                <a:latin typeface="Comic Sans MS" panose="030F0702030302020204" pitchFamily="66" charset="0"/>
              </a:rPr>
              <a:t>next teammate makes connections between what was read and prior reading or knowledge. </a:t>
            </a:r>
            <a:endParaRPr lang="en-GB" dirty="0" smtClean="0">
              <a:latin typeface="Comic Sans MS" panose="030F0702030302020204" pitchFamily="66" charset="0"/>
            </a:endParaRPr>
          </a:p>
          <a:p>
            <a:r>
              <a:rPr lang="en-GB" dirty="0" smtClean="0">
                <a:latin typeface="Comic Sans MS" panose="030F0702030302020204" pitchFamily="66" charset="0"/>
              </a:rPr>
              <a:t>The </a:t>
            </a:r>
            <a:r>
              <a:rPr lang="en-GB" dirty="0">
                <a:latin typeface="Comic Sans MS" panose="030F0702030302020204" pitchFamily="66" charset="0"/>
              </a:rPr>
              <a:t>final teammate makes a prediction about what might come next. After a complete round, the team rotates the pyramid so that teammates rotate roles for every page or paragraph read. The pyramid is a terrific visual management tool to lead the team through a reading structure that promotes active listening, comprehension, and thinking.</a:t>
            </a:r>
          </a:p>
        </p:txBody>
      </p:sp>
    </p:spTree>
    <p:extLst>
      <p:ext uri="{BB962C8B-B14F-4D97-AF65-F5344CB8AC3E}">
        <p14:creationId xmlns:p14="http://schemas.microsoft.com/office/powerpoint/2010/main" val="261880721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75656" y="692696"/>
            <a:ext cx="6486256" cy="53594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0005528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latin typeface="Comic Sans MS" panose="030F0702030302020204" pitchFamily="66" charset="0"/>
              </a:rPr>
              <a:t>Kagan</a:t>
            </a:r>
            <a:r>
              <a:rPr lang="en-GB" dirty="0" smtClean="0">
                <a:latin typeface="Comic Sans MS" panose="030F0702030302020204" pitchFamily="66" charset="0"/>
              </a:rPr>
              <a:t> – reading strategies</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fontScale="85000" lnSpcReduction="20000"/>
          </a:bodyPr>
          <a:lstStyle/>
          <a:p>
            <a:r>
              <a:rPr lang="en-GB" dirty="0" smtClean="0">
                <a:latin typeface="Comic Sans MS" panose="030F0702030302020204" pitchFamily="66" charset="0"/>
              </a:rPr>
              <a:t>Circle Triangle Square</a:t>
            </a:r>
          </a:p>
          <a:p>
            <a:r>
              <a:rPr lang="en-GB" dirty="0" smtClean="0">
                <a:latin typeface="Comic Sans MS" panose="030F0702030302020204" pitchFamily="66" charset="0"/>
              </a:rPr>
              <a:t>Focussed Read</a:t>
            </a:r>
          </a:p>
          <a:p>
            <a:r>
              <a:rPr lang="en-GB" dirty="0" smtClean="0">
                <a:latin typeface="Comic Sans MS" panose="030F0702030302020204" pitchFamily="66" charset="0"/>
              </a:rPr>
              <a:t>Jigsaw</a:t>
            </a:r>
          </a:p>
          <a:p>
            <a:r>
              <a:rPr lang="en-GB" dirty="0" smtClean="0">
                <a:latin typeface="Comic Sans MS" panose="030F0702030302020204" pitchFamily="66" charset="0"/>
              </a:rPr>
              <a:t>Quiz </a:t>
            </a:r>
            <a:r>
              <a:rPr lang="en-GB" dirty="0" err="1" smtClean="0">
                <a:latin typeface="Comic Sans MS" panose="030F0702030302020204" pitchFamily="66" charset="0"/>
              </a:rPr>
              <a:t>quiz</a:t>
            </a:r>
            <a:r>
              <a:rPr lang="en-GB" dirty="0" smtClean="0">
                <a:latin typeface="Comic Sans MS" panose="030F0702030302020204" pitchFamily="66" charset="0"/>
              </a:rPr>
              <a:t> trade</a:t>
            </a:r>
          </a:p>
          <a:p>
            <a:r>
              <a:rPr lang="en-GB" dirty="0" smtClean="0">
                <a:latin typeface="Comic Sans MS" panose="030F0702030302020204" pitchFamily="66" charset="0"/>
              </a:rPr>
              <a:t>Simultaneous round table</a:t>
            </a:r>
          </a:p>
          <a:p>
            <a:r>
              <a:rPr lang="en-GB" dirty="0" smtClean="0">
                <a:latin typeface="Comic Sans MS" panose="030F0702030302020204" pitchFamily="66" charset="0"/>
              </a:rPr>
              <a:t>Text rendering</a:t>
            </a:r>
          </a:p>
          <a:p>
            <a:r>
              <a:rPr lang="en-GB" dirty="0" smtClean="0">
                <a:latin typeface="Comic Sans MS" panose="030F0702030302020204" pitchFamily="66" charset="0"/>
              </a:rPr>
              <a:t>Wagon wheel</a:t>
            </a:r>
          </a:p>
          <a:p>
            <a:r>
              <a:rPr lang="en-GB" dirty="0" smtClean="0">
                <a:latin typeface="Comic Sans MS" panose="030F0702030302020204" pitchFamily="66" charset="0"/>
              </a:rPr>
              <a:t>Rally read</a:t>
            </a:r>
          </a:p>
          <a:p>
            <a:r>
              <a:rPr lang="en-GB" dirty="0">
                <a:latin typeface="Comic Sans MS" panose="030F0702030302020204" pitchFamily="66" charset="0"/>
              </a:rPr>
              <a:t>http://www.kaganonline.com/free_articles/dr_spencer_kagan/281/Kagan-Structures-A-Miracle-of-Active-Engagement,3</a:t>
            </a:r>
          </a:p>
        </p:txBody>
      </p:sp>
    </p:spTree>
    <p:extLst>
      <p:ext uri="{BB962C8B-B14F-4D97-AF65-F5344CB8AC3E}">
        <p14:creationId xmlns:p14="http://schemas.microsoft.com/office/powerpoint/2010/main" val="15619291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anose="030F0702030302020204" pitchFamily="66" charset="0"/>
              </a:rPr>
              <a:t>Carousel learning/</a:t>
            </a:r>
            <a:br>
              <a:rPr lang="en-GB" dirty="0" smtClean="0">
                <a:latin typeface="Comic Sans MS" panose="030F0702030302020204" pitchFamily="66" charset="0"/>
              </a:rPr>
            </a:br>
            <a:r>
              <a:rPr lang="en-GB" dirty="0" smtClean="0">
                <a:latin typeface="Comic Sans MS" panose="030F0702030302020204" pitchFamily="66" charset="0"/>
              </a:rPr>
              <a:t>Murder mystery games</a:t>
            </a:r>
            <a:endParaRPr lang="en-GB" dirty="0">
              <a:latin typeface="Comic Sans MS" panose="030F0702030302020204" pitchFamily="66" charset="0"/>
            </a:endParaRPr>
          </a:p>
        </p:txBody>
      </p:sp>
      <p:sp>
        <p:nvSpPr>
          <p:cNvPr id="3" name="Content Placeholder 2"/>
          <p:cNvSpPr>
            <a:spLocks noGrp="1"/>
          </p:cNvSpPr>
          <p:nvPr>
            <p:ph idx="1"/>
          </p:nvPr>
        </p:nvSpPr>
        <p:spPr/>
        <p:txBody>
          <a:bodyPr/>
          <a:lstStyle/>
          <a:p>
            <a:r>
              <a:rPr lang="en-GB" dirty="0" smtClean="0">
                <a:latin typeface="Comic Sans MS" panose="030F0702030302020204" pitchFamily="66" charset="0"/>
              </a:rPr>
              <a:t>Differentiated workbooks – gap-fill/reading comprehension/re-order/true false</a:t>
            </a:r>
          </a:p>
          <a:p>
            <a:r>
              <a:rPr lang="en-GB" dirty="0" smtClean="0">
                <a:latin typeface="Comic Sans MS" panose="030F0702030302020204" pitchFamily="66" charset="0"/>
              </a:rPr>
              <a:t>Research stations</a:t>
            </a:r>
          </a:p>
          <a:p>
            <a:r>
              <a:rPr lang="en-GB" dirty="0" smtClean="0">
                <a:latin typeface="Comic Sans MS" panose="030F0702030302020204" pitchFamily="66" charset="0"/>
              </a:rPr>
              <a:t>Hint or reference wall</a:t>
            </a:r>
          </a:p>
          <a:p>
            <a:r>
              <a:rPr lang="en-GB" dirty="0" smtClean="0">
                <a:latin typeface="Comic Sans MS" panose="030F0702030302020204" pitchFamily="66" charset="0"/>
              </a:rPr>
              <a:t>Strict timings</a:t>
            </a:r>
            <a:endParaRPr lang="en-GB" dirty="0">
              <a:latin typeface="Comic Sans MS" panose="030F0702030302020204" pitchFamily="66" charset="0"/>
            </a:endParaRPr>
          </a:p>
        </p:txBody>
      </p:sp>
    </p:spTree>
    <p:extLst>
      <p:ext uri="{BB962C8B-B14F-4D97-AF65-F5344CB8AC3E}">
        <p14:creationId xmlns:p14="http://schemas.microsoft.com/office/powerpoint/2010/main" val="83489264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Comic Sans MS" panose="030F0702030302020204" pitchFamily="66" charset="0"/>
              </a:rPr>
              <a:t>Word Hunt</a:t>
            </a:r>
            <a:br>
              <a:rPr lang="en-GB" dirty="0">
                <a:latin typeface="Comic Sans MS" panose="030F0702030302020204" pitchFamily="66" charset="0"/>
              </a:rPr>
            </a:b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fontScale="77500" lnSpcReduction="20000"/>
          </a:bodyPr>
          <a:lstStyle/>
          <a:p>
            <a:r>
              <a:rPr lang="en-GB" dirty="0" smtClean="0">
                <a:latin typeface="Comic Sans MS" panose="030F0702030302020204" pitchFamily="66" charset="0"/>
              </a:rPr>
              <a:t>Builds </a:t>
            </a:r>
            <a:r>
              <a:rPr lang="en-GB" dirty="0">
                <a:latin typeface="Comic Sans MS" panose="030F0702030302020204" pitchFamily="66" charset="0"/>
              </a:rPr>
              <a:t>skimming and visual recognition skills</a:t>
            </a:r>
          </a:p>
          <a:p>
            <a:r>
              <a:rPr lang="en-GB" dirty="0" smtClean="0">
                <a:latin typeface="Comic Sans MS" panose="030F0702030302020204" pitchFamily="66" charset="0"/>
              </a:rPr>
              <a:t>Choose </a:t>
            </a:r>
            <a:r>
              <a:rPr lang="en-GB" dirty="0">
                <a:latin typeface="Comic Sans MS" panose="030F0702030302020204" pitchFamily="66" charset="0"/>
              </a:rPr>
              <a:t>a section of text appropriate for students' ages. (The text might be a paragraph, a page, or more.) Provide students with a piece of scrap paper. Write four words on a chalkboard or chart; three of the words should come directly from the text; the fourth word should not appear in the text. As soon as the four words are revealed, have students skim the text, looking for the four words. When they know which word does not appear in the text, they write it on their papers and put down their pencils to signal they are done. How many students found the correct word?</a:t>
            </a:r>
          </a:p>
        </p:txBody>
      </p:sp>
    </p:spTree>
    <p:extLst>
      <p:ext uri="{BB962C8B-B14F-4D97-AF65-F5344CB8AC3E}">
        <p14:creationId xmlns:p14="http://schemas.microsoft.com/office/powerpoint/2010/main" val="285675447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marL="0" indent="0" algn="ctr">
              <a:buNone/>
            </a:pPr>
            <a:r>
              <a:rPr lang="en-GB" sz="7200" dirty="0" smtClean="0">
                <a:latin typeface="Comic Sans MS" panose="030F0702030302020204" pitchFamily="66" charset="0"/>
              </a:rPr>
              <a:t>Technology </a:t>
            </a:r>
          </a:p>
          <a:p>
            <a:pPr marL="0" indent="0" algn="ctr">
              <a:buNone/>
            </a:pPr>
            <a:r>
              <a:rPr lang="en-GB" sz="7200" dirty="0" smtClean="0">
                <a:latin typeface="Comic Sans MS" panose="030F0702030302020204" pitchFamily="66" charset="0"/>
              </a:rPr>
              <a:t>&amp; </a:t>
            </a:r>
          </a:p>
          <a:p>
            <a:pPr marL="0" indent="0" algn="ctr">
              <a:buNone/>
            </a:pPr>
            <a:r>
              <a:rPr lang="en-GB" sz="7200" dirty="0" smtClean="0">
                <a:latin typeface="Comic Sans MS" panose="030F0702030302020204" pitchFamily="66" charset="0"/>
              </a:rPr>
              <a:t>reading</a:t>
            </a:r>
            <a:endParaRPr lang="en-GB" sz="7200" dirty="0">
              <a:latin typeface="Comic Sans MS" panose="030F0702030302020204" pitchFamily="66" charset="0"/>
            </a:endParaRPr>
          </a:p>
        </p:txBody>
      </p:sp>
    </p:spTree>
    <p:extLst>
      <p:ext uri="{BB962C8B-B14F-4D97-AF65-F5344CB8AC3E}">
        <p14:creationId xmlns:p14="http://schemas.microsoft.com/office/powerpoint/2010/main" val="41806284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sz="7200" dirty="0"/>
              <a:t>http://www.quizfreak.co.uk/can-you-crack-these-12-funny-countdown-conundrums/</a:t>
            </a:r>
          </a:p>
        </p:txBody>
      </p:sp>
      <p:sp>
        <p:nvSpPr>
          <p:cNvPr id="3" name="Subtitle 2"/>
          <p:cNvSpPr>
            <a:spLocks noGrp="1"/>
          </p:cNvSpPr>
          <p:nvPr>
            <p:ph type="subTitle" idx="1"/>
          </p:nvPr>
        </p:nvSpPr>
        <p:spPr/>
        <p:txBody>
          <a:bodyPr/>
          <a:lstStyle/>
          <a:p>
            <a:pPr algn="l"/>
            <a:endParaRPr lang="en-GB" dirty="0">
              <a:solidFill>
                <a:schemeClr val="tx1"/>
              </a:solidFill>
            </a:endParaRPr>
          </a:p>
        </p:txBody>
      </p:sp>
    </p:spTree>
    <p:extLst>
      <p:ext uri="{BB962C8B-B14F-4D97-AF65-F5344CB8AC3E}">
        <p14:creationId xmlns:p14="http://schemas.microsoft.com/office/powerpoint/2010/main" val="24131192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Reading song lyrics</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fontScale="77500" lnSpcReduction="20000"/>
          </a:bodyPr>
          <a:lstStyle/>
          <a:p>
            <a:r>
              <a:rPr lang="en-GB" dirty="0" smtClean="0">
                <a:latin typeface="Comic Sans MS" panose="030F0702030302020204" pitchFamily="66" charset="0"/>
              </a:rPr>
              <a:t>Gap-fill</a:t>
            </a:r>
          </a:p>
          <a:p>
            <a:r>
              <a:rPr lang="en-GB" dirty="0" smtClean="0">
                <a:latin typeface="Comic Sans MS" panose="030F0702030302020204" pitchFamily="66" charset="0"/>
              </a:rPr>
              <a:t>Re-order</a:t>
            </a:r>
          </a:p>
          <a:p>
            <a:pPr marL="0" indent="0">
              <a:buNone/>
            </a:pPr>
            <a:endParaRPr lang="en-GB" dirty="0" smtClean="0">
              <a:latin typeface="Comic Sans MS" panose="030F0702030302020204" pitchFamily="66" charset="0"/>
            </a:endParaRPr>
          </a:p>
          <a:p>
            <a:pPr marL="0" indent="0">
              <a:buNone/>
            </a:pPr>
            <a:r>
              <a:rPr lang="en-GB" dirty="0">
                <a:latin typeface="Comic Sans MS" panose="030F0702030302020204" pitchFamily="66" charset="0"/>
                <a:hlinkClick r:id="rId2"/>
              </a:rPr>
              <a:t>https://</a:t>
            </a:r>
            <a:r>
              <a:rPr lang="en-GB" dirty="0" smtClean="0">
                <a:latin typeface="Comic Sans MS" panose="030F0702030302020204" pitchFamily="66" charset="0"/>
                <a:hlinkClick r:id="rId2"/>
              </a:rPr>
              <a:t>www.youtube.com/watch?v=1qHTmxlaZWQ</a:t>
            </a:r>
            <a:endParaRPr lang="en-GB" dirty="0" smtClean="0">
              <a:latin typeface="Comic Sans MS" panose="030F0702030302020204" pitchFamily="66" charset="0"/>
            </a:endParaRPr>
          </a:p>
          <a:p>
            <a:pPr marL="0" indent="0">
              <a:buNone/>
            </a:pPr>
            <a:r>
              <a:rPr lang="en-GB" dirty="0">
                <a:latin typeface="Comic Sans MS" panose="030F0702030302020204" pitchFamily="66" charset="0"/>
                <a:hlinkClick r:id="rId3"/>
              </a:rPr>
              <a:t>https://</a:t>
            </a:r>
            <a:r>
              <a:rPr lang="en-GB" dirty="0" smtClean="0">
                <a:latin typeface="Comic Sans MS" panose="030F0702030302020204" pitchFamily="66" charset="0"/>
                <a:hlinkClick r:id="rId3"/>
              </a:rPr>
              <a:t>www.youtube.com/watch?v=QIZTruxt2rQ</a:t>
            </a:r>
            <a:r>
              <a:rPr lang="en-GB" dirty="0" smtClean="0">
                <a:latin typeface="Comic Sans MS" panose="030F0702030302020204" pitchFamily="66" charset="0"/>
              </a:rPr>
              <a:t> </a:t>
            </a:r>
          </a:p>
          <a:p>
            <a:endParaRPr lang="en-GB" dirty="0" smtClean="0">
              <a:latin typeface="Comic Sans MS" panose="030F0702030302020204" pitchFamily="66" charset="0"/>
            </a:endParaRPr>
          </a:p>
          <a:p>
            <a:pPr marL="0" indent="0">
              <a:buNone/>
            </a:pPr>
            <a:r>
              <a:rPr lang="en-GB" dirty="0" smtClean="0">
                <a:latin typeface="Comic Sans MS" panose="030F0702030302020204" pitchFamily="66" charset="0"/>
                <a:hlinkClick r:id="rId4"/>
              </a:rPr>
              <a:t>https</a:t>
            </a:r>
            <a:r>
              <a:rPr lang="en-GB" dirty="0">
                <a:latin typeface="Comic Sans MS" panose="030F0702030302020204" pitchFamily="66" charset="0"/>
                <a:hlinkClick r:id="rId4"/>
              </a:rPr>
              <a:t>://</a:t>
            </a:r>
            <a:r>
              <a:rPr lang="en-GB" dirty="0" smtClean="0">
                <a:latin typeface="Comic Sans MS" panose="030F0702030302020204" pitchFamily="66" charset="0"/>
                <a:hlinkClick r:id="rId4"/>
              </a:rPr>
              <a:t>www.youtube.com/watch?v=2rjbtsX7twc</a:t>
            </a:r>
            <a:r>
              <a:rPr lang="en-GB" dirty="0" smtClean="0">
                <a:latin typeface="Comic Sans MS" panose="030F0702030302020204" pitchFamily="66" charset="0"/>
              </a:rPr>
              <a:t> </a:t>
            </a:r>
          </a:p>
          <a:p>
            <a:pPr marL="0" indent="0">
              <a:buNone/>
            </a:pPr>
            <a:r>
              <a:rPr lang="en-GB" dirty="0">
                <a:latin typeface="Comic Sans MS" panose="030F0702030302020204" pitchFamily="66" charset="0"/>
                <a:hlinkClick r:id="rId5"/>
              </a:rPr>
              <a:t>https://</a:t>
            </a:r>
            <a:r>
              <a:rPr lang="en-GB" dirty="0" smtClean="0">
                <a:latin typeface="Comic Sans MS" panose="030F0702030302020204" pitchFamily="66" charset="0"/>
                <a:hlinkClick r:id="rId5"/>
              </a:rPr>
              <a:t>www.youtube.com/watch?v=GN5FEdlr3UA</a:t>
            </a:r>
            <a:r>
              <a:rPr lang="en-GB" dirty="0" smtClean="0">
                <a:latin typeface="Comic Sans MS" panose="030F0702030302020204" pitchFamily="66" charset="0"/>
              </a:rPr>
              <a:t> </a:t>
            </a:r>
          </a:p>
          <a:p>
            <a:pPr marL="0" indent="0">
              <a:buNone/>
            </a:pPr>
            <a:r>
              <a:rPr lang="en-GB" dirty="0">
                <a:latin typeface="Comic Sans MS" panose="030F0702030302020204" pitchFamily="66" charset="0"/>
                <a:hlinkClick r:id="rId6"/>
              </a:rPr>
              <a:t>https://www.youtube.com/watch?v=-</a:t>
            </a:r>
            <a:r>
              <a:rPr lang="en-GB" dirty="0" smtClean="0">
                <a:latin typeface="Comic Sans MS" panose="030F0702030302020204" pitchFamily="66" charset="0"/>
                <a:hlinkClick r:id="rId6"/>
              </a:rPr>
              <a:t>KFUp7S6yn8</a:t>
            </a:r>
            <a:endParaRPr lang="en-GB" dirty="0" smtClean="0">
              <a:latin typeface="Comic Sans MS" panose="030F0702030302020204" pitchFamily="66" charset="0"/>
            </a:endParaRPr>
          </a:p>
          <a:p>
            <a:pPr marL="0" indent="0">
              <a:buNone/>
            </a:pPr>
            <a:endParaRPr lang="en-GB" dirty="0">
              <a:latin typeface="Comic Sans MS" panose="030F0702030302020204" pitchFamily="66" charset="0"/>
            </a:endParaRPr>
          </a:p>
        </p:txBody>
      </p:sp>
    </p:spTree>
    <p:extLst>
      <p:ext uri="{BB962C8B-B14F-4D97-AF65-F5344CB8AC3E}">
        <p14:creationId xmlns:p14="http://schemas.microsoft.com/office/powerpoint/2010/main" val="174855272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Skimming and Scanning…</a:t>
            </a:r>
            <a:endParaRPr lang="en-GB" dirty="0"/>
          </a:p>
        </p:txBody>
      </p:sp>
      <p:pic>
        <p:nvPicPr>
          <p:cNvPr id="6146" name="Picture 2" descr="C:\Users\rbooker.TANBRIDGE.004\AppData\Local\Microsoft\Windows\Temporary Internet Files\Content.IE5\JX5GRLU8\MM900356797[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528900" y="1412776"/>
            <a:ext cx="4104456" cy="410445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485800" y="5758274"/>
            <a:ext cx="8190656" cy="923330"/>
          </a:xfrm>
          <a:prstGeom prst="rect">
            <a:avLst/>
          </a:prstGeom>
        </p:spPr>
        <p:txBody>
          <a:bodyPr wrap="square">
            <a:spAutoFit/>
          </a:bodyPr>
          <a:lstStyle/>
          <a:p>
            <a:r>
              <a:rPr lang="en-GB" b="1" dirty="0" smtClean="0">
                <a:solidFill>
                  <a:srgbClr val="00B0F0"/>
                </a:solidFill>
              </a:rPr>
              <a:t>Speed read or skim text to get the gist. </a:t>
            </a:r>
          </a:p>
          <a:p>
            <a:endParaRPr lang="en-GB" b="1" dirty="0" smtClean="0"/>
          </a:p>
          <a:p>
            <a:r>
              <a:rPr lang="en-GB" b="1" dirty="0" smtClean="0">
                <a:solidFill>
                  <a:srgbClr val="00B050"/>
                </a:solidFill>
              </a:rPr>
              <a:t>Scan text to find a specific piece of information.</a:t>
            </a:r>
            <a:endParaRPr lang="en-GB" dirty="0">
              <a:solidFill>
                <a:srgbClr val="00B050"/>
              </a:solidFill>
            </a:endParaRPr>
          </a:p>
        </p:txBody>
      </p:sp>
    </p:spTree>
    <p:extLst>
      <p:ext uri="{BB962C8B-B14F-4D97-AF65-F5344CB8AC3E}">
        <p14:creationId xmlns:p14="http://schemas.microsoft.com/office/powerpoint/2010/main" val="323004710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C:\Users\rbooker.TANBRIDGE.004\AppData\Local\Microsoft\Windows\Temporary Internet Files\Content.IE5\JX5GRLU8\MC900441902[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5" y="1988840"/>
            <a:ext cx="3473559" cy="410445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539552" y="476672"/>
            <a:ext cx="8280920" cy="954107"/>
          </a:xfrm>
          <a:prstGeom prst="rect">
            <a:avLst/>
          </a:prstGeom>
          <a:noFill/>
        </p:spPr>
        <p:txBody>
          <a:bodyPr wrap="square" rtlCol="0">
            <a:spAutoFit/>
          </a:bodyPr>
          <a:lstStyle/>
          <a:p>
            <a:r>
              <a:rPr lang="en-GB" sz="2800" b="1" dirty="0" smtClean="0">
                <a:solidFill>
                  <a:srgbClr val="7030A0"/>
                </a:solidFill>
                <a:effectLst>
                  <a:outerShdw blurRad="38100" dist="38100" dir="2700000" algn="tl">
                    <a:srgbClr val="000000">
                      <a:alpha val="43137"/>
                    </a:srgbClr>
                  </a:outerShdw>
                </a:effectLst>
              </a:rPr>
              <a:t>How can you help your students skim and scan texts effectively?</a:t>
            </a:r>
            <a:endParaRPr lang="en-GB" sz="2800" b="1" dirty="0">
              <a:solidFill>
                <a:srgbClr val="7030A0"/>
              </a:solidFill>
              <a:effectLst>
                <a:outerShdw blurRad="38100" dist="38100" dir="2700000" algn="tl">
                  <a:srgbClr val="000000">
                    <a:alpha val="43137"/>
                  </a:srgbClr>
                </a:outerShdw>
              </a:effectLst>
            </a:endParaRPr>
          </a:p>
        </p:txBody>
      </p:sp>
      <p:sp>
        <p:nvSpPr>
          <p:cNvPr id="3" name="TextBox 2"/>
          <p:cNvSpPr txBox="1"/>
          <p:nvPr/>
        </p:nvSpPr>
        <p:spPr>
          <a:xfrm>
            <a:off x="4139952" y="1700808"/>
            <a:ext cx="4680520" cy="4093428"/>
          </a:xfrm>
          <a:prstGeom prst="rect">
            <a:avLst/>
          </a:prstGeom>
          <a:noFill/>
        </p:spPr>
        <p:txBody>
          <a:bodyPr wrap="square" rtlCol="0">
            <a:spAutoFit/>
          </a:bodyPr>
          <a:lstStyle/>
          <a:p>
            <a:pPr marL="342900" indent="-342900">
              <a:buFont typeface="+mj-lt"/>
              <a:buAutoNum type="arabicPeriod"/>
            </a:pPr>
            <a:r>
              <a:rPr lang="en-GB" sz="2000" dirty="0" smtClean="0"/>
              <a:t>Get them to look for bullet points, sub-headings and items made to stand out in bold.</a:t>
            </a:r>
          </a:p>
          <a:p>
            <a:pPr marL="342900" indent="-342900">
              <a:buFont typeface="+mj-lt"/>
              <a:buAutoNum type="arabicPeriod"/>
            </a:pPr>
            <a:r>
              <a:rPr lang="en-GB" sz="2000" dirty="0" smtClean="0"/>
              <a:t>Encourage them to look for lexical words.</a:t>
            </a:r>
          </a:p>
          <a:p>
            <a:pPr marL="342900" indent="-342900">
              <a:buFont typeface="+mj-lt"/>
              <a:buAutoNum type="arabicPeriod"/>
            </a:pPr>
            <a:r>
              <a:rPr lang="en-GB" sz="2000" dirty="0" smtClean="0"/>
              <a:t>Get students to read the topic sentence and scan the remainder of the paragraph.</a:t>
            </a:r>
          </a:p>
          <a:p>
            <a:pPr marL="342900" indent="-342900">
              <a:buFont typeface="+mj-lt"/>
              <a:buAutoNum type="arabicPeriod"/>
            </a:pPr>
            <a:r>
              <a:rPr lang="en-GB" sz="2000" dirty="0" smtClean="0"/>
              <a:t>Look for important information like names, dates or events.</a:t>
            </a:r>
          </a:p>
          <a:p>
            <a:pPr marL="342900" indent="-342900">
              <a:buFont typeface="+mj-lt"/>
              <a:buAutoNum type="arabicPeriod"/>
            </a:pPr>
            <a:r>
              <a:rPr lang="en-GB" sz="2000" dirty="0" smtClean="0"/>
              <a:t>When skimming, make sure they read the question carefully and understand what they are looking for.</a:t>
            </a:r>
            <a:endParaRPr lang="en-GB" sz="2000" dirty="0"/>
          </a:p>
        </p:txBody>
      </p:sp>
    </p:spTree>
    <p:extLst>
      <p:ext uri="{BB962C8B-B14F-4D97-AF65-F5344CB8AC3E}">
        <p14:creationId xmlns:p14="http://schemas.microsoft.com/office/powerpoint/2010/main" val="183742945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Only connect – students connect word groups </a:t>
            </a:r>
            <a:endParaRPr lang="en-GB" dirty="0"/>
          </a:p>
        </p:txBody>
      </p:sp>
      <p:sp>
        <p:nvSpPr>
          <p:cNvPr id="3" name="Content Placeholder 2"/>
          <p:cNvSpPr>
            <a:spLocks noGrp="1"/>
          </p:cNvSpPr>
          <p:nvPr>
            <p:ph idx="1"/>
          </p:nvPr>
        </p:nvSpPr>
        <p:spPr/>
        <p:txBody>
          <a:bodyPr/>
          <a:lstStyle/>
          <a:p>
            <a:r>
              <a:rPr lang="en-GB" dirty="0"/>
              <a:t>http://www.bbc.co.uk/programmes/articles/2Z79DzzJY8w2R58bpftq14k/quiz</a:t>
            </a:r>
          </a:p>
        </p:txBody>
      </p:sp>
    </p:spTree>
    <p:extLst>
      <p:ext uri="{BB962C8B-B14F-4D97-AF65-F5344CB8AC3E}">
        <p14:creationId xmlns:p14="http://schemas.microsoft.com/office/powerpoint/2010/main" val="23008583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7200" b="1" dirty="0" smtClean="0">
                <a:latin typeface="Comic Sans MS" panose="030F0702030302020204" pitchFamily="66" charset="0"/>
              </a:rPr>
              <a:t>Quick fire pairs</a:t>
            </a:r>
            <a:endParaRPr lang="en-GB" sz="7200" b="1" dirty="0">
              <a:latin typeface="Comic Sans MS" panose="030F0702030302020204" pitchFamily="66" charset="0"/>
            </a:endParaRPr>
          </a:p>
        </p:txBody>
      </p:sp>
      <p:sp>
        <p:nvSpPr>
          <p:cNvPr id="3" name="Subtitle 2"/>
          <p:cNvSpPr>
            <a:spLocks noGrp="1"/>
          </p:cNvSpPr>
          <p:nvPr>
            <p:ph type="subTitle" idx="1"/>
          </p:nvPr>
        </p:nvSpPr>
        <p:spPr/>
        <p:txBody>
          <a:bodyPr/>
          <a:lstStyle/>
          <a:p>
            <a:pPr algn="l"/>
            <a:endParaRPr lang="en-GB" dirty="0">
              <a:solidFill>
                <a:schemeClr val="tx1"/>
              </a:solidFill>
            </a:endParaRPr>
          </a:p>
        </p:txBody>
      </p:sp>
    </p:spTree>
    <p:extLst>
      <p:ext uri="{BB962C8B-B14F-4D97-AF65-F5344CB8AC3E}">
        <p14:creationId xmlns:p14="http://schemas.microsoft.com/office/powerpoint/2010/main" val="6929706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Rules</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lnSpcReduction="10000"/>
          </a:bodyPr>
          <a:lstStyle/>
          <a:p>
            <a:r>
              <a:rPr lang="en-GB" dirty="0" smtClean="0">
                <a:latin typeface="Comic Sans MS" panose="030F0702030302020204" pitchFamily="66" charset="0"/>
              </a:rPr>
              <a:t>Look at the following 10 descriptions of people’s roles in medieval times.</a:t>
            </a:r>
          </a:p>
          <a:p>
            <a:r>
              <a:rPr lang="en-GB" dirty="0" smtClean="0">
                <a:latin typeface="Comic Sans MS" panose="030F0702030302020204" pitchFamily="66" charset="0"/>
              </a:rPr>
              <a:t>You are in 2 teams, green or blue. You have a card with a word on it &amp; you have an opponent on the other team who has the same word.</a:t>
            </a:r>
          </a:p>
          <a:p>
            <a:r>
              <a:rPr lang="en-GB" dirty="0" smtClean="0">
                <a:latin typeface="Comic Sans MS" panose="030F0702030302020204" pitchFamily="66" charset="0"/>
              </a:rPr>
              <a:t>Read the definition which pops up &amp; shout out your word on the card  before your opponent. </a:t>
            </a:r>
            <a:endParaRPr lang="en-GB" dirty="0">
              <a:latin typeface="Comic Sans MS" panose="030F0702030302020204" pitchFamily="66" charset="0"/>
            </a:endParaRPr>
          </a:p>
        </p:txBody>
      </p:sp>
    </p:spTree>
    <p:extLst>
      <p:ext uri="{BB962C8B-B14F-4D97-AF65-F5344CB8AC3E}">
        <p14:creationId xmlns:p14="http://schemas.microsoft.com/office/powerpoint/2010/main" val="15124927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algn="ctr"/>
            <a:endParaRPr lang="en-GB" sz="6000" dirty="0" smtClean="0">
              <a:latin typeface="Comic Sans MS" panose="030F0702030302020204" pitchFamily="66" charset="0"/>
            </a:endParaRPr>
          </a:p>
          <a:p>
            <a:pPr marL="0" indent="0" algn="ctr">
              <a:buNone/>
            </a:pPr>
            <a:r>
              <a:rPr lang="en-GB" sz="6000" dirty="0" smtClean="0">
                <a:latin typeface="Comic Sans MS" panose="030F0702030302020204" pitchFamily="66" charset="0"/>
              </a:rPr>
              <a:t>A boy learning a craft or trade</a:t>
            </a:r>
            <a:endParaRPr lang="en-GB" sz="6000" dirty="0">
              <a:latin typeface="Comic Sans MS" panose="030F0702030302020204" pitchFamily="66" charset="0"/>
            </a:endParaRPr>
          </a:p>
        </p:txBody>
      </p:sp>
    </p:spTree>
    <p:extLst>
      <p:ext uri="{BB962C8B-B14F-4D97-AF65-F5344CB8AC3E}">
        <p14:creationId xmlns:p14="http://schemas.microsoft.com/office/powerpoint/2010/main" val="25858311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algn="ctr"/>
            <a:endParaRPr lang="en-GB" sz="6000" dirty="0" smtClean="0">
              <a:latin typeface="Comic Sans MS" panose="030F0702030302020204" pitchFamily="66" charset="0"/>
            </a:endParaRPr>
          </a:p>
          <a:p>
            <a:pPr marL="0" indent="0" algn="ctr">
              <a:buNone/>
            </a:pPr>
            <a:r>
              <a:rPr lang="en-GB" sz="6000" dirty="0">
                <a:latin typeface="Comic Sans MS" panose="030F0702030302020204" pitchFamily="66" charset="0"/>
              </a:rPr>
              <a:t>One of the most important Church jobs</a:t>
            </a:r>
          </a:p>
        </p:txBody>
      </p:sp>
    </p:spTree>
    <p:extLst>
      <p:ext uri="{BB962C8B-B14F-4D97-AF65-F5344CB8AC3E}">
        <p14:creationId xmlns:p14="http://schemas.microsoft.com/office/powerpoint/2010/main" val="12468649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2026</TotalTime>
  <Words>799</Words>
  <Application>Microsoft Office PowerPoint</Application>
  <PresentationFormat>On-screen Show (4:3)</PresentationFormat>
  <Paragraphs>135</Paragraphs>
  <Slides>42</Slides>
  <Notes>0</Notes>
  <HiddenSlides>0</HiddenSlides>
  <MMClips>0</MMClips>
  <ScaleCrop>false</ScaleCrop>
  <HeadingPairs>
    <vt:vector size="4" baseType="variant">
      <vt:variant>
        <vt:lpstr>Theme</vt:lpstr>
      </vt:variant>
      <vt:variant>
        <vt:i4>2</vt:i4>
      </vt:variant>
      <vt:variant>
        <vt:lpstr>Slide Titles</vt:lpstr>
      </vt:variant>
      <vt:variant>
        <vt:i4>42</vt:i4>
      </vt:variant>
    </vt:vector>
  </HeadingPairs>
  <TitlesOfParts>
    <vt:vector size="44" baseType="lpstr">
      <vt:lpstr>Office Theme</vt:lpstr>
      <vt:lpstr>1_Office Theme</vt:lpstr>
      <vt:lpstr>Fun Reading Activities!</vt:lpstr>
      <vt:lpstr>Starters!</vt:lpstr>
      <vt:lpstr>PowerPoint Presentation</vt:lpstr>
      <vt:lpstr>http://www.quizfreak.co.uk/can-you-crack-these-12-funny-countdown-conundrums/</vt:lpstr>
      <vt:lpstr>Only connect – students connect word groups </vt:lpstr>
      <vt:lpstr>Quick fire pairs</vt:lpstr>
      <vt:lpstr>Rules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Running dictation</vt:lpstr>
      <vt:lpstr>Rules</vt:lpstr>
      <vt:lpstr>Noughts &amp; Crosses</vt:lpstr>
      <vt:lpstr>PowerPoint Presentation</vt:lpstr>
      <vt:lpstr>Slap</vt:lpstr>
      <vt:lpstr>PowerPoint Presentation</vt:lpstr>
      <vt:lpstr>Crossword</vt:lpstr>
      <vt:lpstr>PowerPoint Presentation</vt:lpstr>
      <vt:lpstr>Washing line race </vt:lpstr>
      <vt:lpstr>Microbes in action! Fastest hands up!</vt:lpstr>
      <vt:lpstr>Rules</vt:lpstr>
      <vt:lpstr> Jigsaw groups https://www.youtube.com/watch?v=euhtXUgBEts </vt:lpstr>
      <vt:lpstr> Homework! Do-it-yourself questions &amp; Flip learning </vt:lpstr>
      <vt:lpstr>Memrise &amp; Textivate</vt:lpstr>
      <vt:lpstr>Cartoons create &amp; re-order</vt:lpstr>
      <vt:lpstr>Kagan group reading strategies</vt:lpstr>
      <vt:lpstr>Kagan – rotating reading</vt:lpstr>
      <vt:lpstr>PowerPoint Presentation</vt:lpstr>
      <vt:lpstr>Kagan – reading strategies</vt:lpstr>
      <vt:lpstr>Carousel learning/ Murder mystery games</vt:lpstr>
      <vt:lpstr>Word Hunt </vt:lpstr>
      <vt:lpstr>PowerPoint Presentation</vt:lpstr>
      <vt:lpstr>Reading song lyrics</vt:lpstr>
      <vt:lpstr>Skimming and Scanning…</vt:lpstr>
      <vt:lpstr>PowerPoint Presentation</vt:lpstr>
    </vt:vector>
  </TitlesOfParts>
  <Company>Tanbridge House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 Skills</dc:title>
  <dc:creator>Rosemary Booker</dc:creator>
  <cp:lastModifiedBy>K Lang</cp:lastModifiedBy>
  <cp:revision>83</cp:revision>
  <dcterms:created xsi:type="dcterms:W3CDTF">2014-03-10T07:49:09Z</dcterms:created>
  <dcterms:modified xsi:type="dcterms:W3CDTF">2016-02-25T08:06:10Z</dcterms:modified>
</cp:coreProperties>
</file>