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72" r:id="rId3"/>
    <p:sldId id="265" r:id="rId4"/>
    <p:sldId id="261" r:id="rId5"/>
    <p:sldId id="264" r:id="rId6"/>
    <p:sldId id="260" r:id="rId7"/>
    <p:sldId id="266" r:id="rId8"/>
    <p:sldId id="267" r:id="rId9"/>
    <p:sldId id="268" r:id="rId10"/>
    <p:sldId id="269" r:id="rId11"/>
    <p:sldId id="273" r:id="rId12"/>
    <p:sldId id="270" r:id="rId13"/>
    <p:sldId id="258" r:id="rId14"/>
    <p:sldId id="259" r:id="rId15"/>
    <p:sldId id="262" r:id="rId16"/>
    <p:sldId id="263" r:id="rId17"/>
    <p:sldId id="257" r:id="rId18"/>
    <p:sldId id="271"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C989831-48B9-4B36-B997-5281A30602E2}" type="datetimeFigureOut">
              <a:rPr lang="en-GB" smtClean="0"/>
              <a:t>24/02/2016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16E1A80-5C6B-43E1-B506-2267EB8F71B3}" type="slidenum">
              <a:rPr lang="en-GB" smtClean="0"/>
              <a:t>‹#›</a:t>
            </a:fld>
            <a:endParaRPr lang="en-GB"/>
          </a:p>
        </p:txBody>
      </p:sp>
    </p:spTree>
    <p:extLst>
      <p:ext uri="{BB962C8B-B14F-4D97-AF65-F5344CB8AC3E}">
        <p14:creationId xmlns:p14="http://schemas.microsoft.com/office/powerpoint/2010/main" val="2328716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48AD1A8-053C-4DEE-8C83-2505337C2A95}" type="datetimeFigureOut">
              <a:rPr lang="en-GB" smtClean="0"/>
              <a:t>24/02/2016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82635DE-2A00-4DF7-ABC4-F5E9A7CF49E2}" type="slidenum">
              <a:rPr lang="en-GB" smtClean="0"/>
              <a:t>‹#›</a:t>
            </a:fld>
            <a:endParaRPr lang="en-GB"/>
          </a:p>
        </p:txBody>
      </p:sp>
    </p:spTree>
    <p:extLst>
      <p:ext uri="{BB962C8B-B14F-4D97-AF65-F5344CB8AC3E}">
        <p14:creationId xmlns:p14="http://schemas.microsoft.com/office/powerpoint/2010/main" val="149807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Video 4 minutes outlines</a:t>
            </a:r>
            <a:r>
              <a:rPr lang="en-GB" baseline="0" dirty="0" smtClean="0"/>
              <a:t> John Hattie 8 </a:t>
            </a:r>
            <a:r>
              <a:rPr lang="en-GB" baseline="0" dirty="0" err="1" smtClean="0"/>
              <a:t>mindframes</a:t>
            </a:r>
            <a:r>
              <a:rPr lang="en-GB" baseline="0" dirty="0" smtClean="0"/>
              <a:t> – golden rules for educators.</a:t>
            </a:r>
            <a:endParaRPr lang="en-GB" dirty="0"/>
          </a:p>
        </p:txBody>
      </p:sp>
      <p:sp>
        <p:nvSpPr>
          <p:cNvPr id="4" name="Slide Number Placeholder 3"/>
          <p:cNvSpPr>
            <a:spLocks noGrp="1"/>
          </p:cNvSpPr>
          <p:nvPr>
            <p:ph type="sldNum" sz="quarter" idx="10"/>
          </p:nvPr>
        </p:nvSpPr>
        <p:spPr/>
        <p:txBody>
          <a:bodyPr/>
          <a:lstStyle/>
          <a:p>
            <a:fld id="{C82635DE-2A00-4DF7-ABC4-F5E9A7CF49E2}" type="slidenum">
              <a:rPr lang="en-GB" smtClean="0"/>
              <a:t>1</a:t>
            </a:fld>
            <a:endParaRPr lang="en-GB"/>
          </a:p>
        </p:txBody>
      </p:sp>
    </p:spTree>
    <p:extLst>
      <p:ext uri="{BB962C8B-B14F-4D97-AF65-F5344CB8AC3E}">
        <p14:creationId xmlns:p14="http://schemas.microsoft.com/office/powerpoint/2010/main" val="38422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 bit is if the first media clip is used</a:t>
            </a:r>
            <a:r>
              <a:rPr lang="en-GB" baseline="0" dirty="0" smtClean="0"/>
              <a:t> on the first slide. </a:t>
            </a:r>
            <a:r>
              <a:rPr lang="en-GB" baseline="0" dirty="0" err="1" smtClean="0"/>
              <a:t>Youtube</a:t>
            </a:r>
            <a:r>
              <a:rPr lang="en-GB" baseline="0" dirty="0" smtClean="0"/>
              <a:t> clip on this slide 1st = 2 minutes. Primary school teacher demonstrates visible thinking. 2</a:t>
            </a:r>
            <a:r>
              <a:rPr lang="en-GB" baseline="30000" dirty="0" smtClean="0"/>
              <a:t>nd</a:t>
            </a:r>
            <a:r>
              <a:rPr lang="en-GB" baseline="0" dirty="0" smtClean="0"/>
              <a:t> = Inference game. Primary school teacher activity – what do you notice that provides evidence of visible learning.</a:t>
            </a:r>
            <a:endParaRPr lang="en-GB" dirty="0"/>
          </a:p>
        </p:txBody>
      </p:sp>
      <p:sp>
        <p:nvSpPr>
          <p:cNvPr id="4" name="Slide Number Placeholder 3"/>
          <p:cNvSpPr>
            <a:spLocks noGrp="1"/>
          </p:cNvSpPr>
          <p:nvPr>
            <p:ph type="sldNum" sz="quarter" idx="10"/>
          </p:nvPr>
        </p:nvSpPr>
        <p:spPr/>
        <p:txBody>
          <a:bodyPr/>
          <a:lstStyle/>
          <a:p>
            <a:fld id="{C82635DE-2A00-4DF7-ABC4-F5E9A7CF49E2}" type="slidenum">
              <a:rPr lang="en-GB" smtClean="0"/>
              <a:t>4</a:t>
            </a:fld>
            <a:endParaRPr lang="en-GB"/>
          </a:p>
        </p:txBody>
      </p:sp>
    </p:spTree>
    <p:extLst>
      <p:ext uri="{BB962C8B-B14F-4D97-AF65-F5344CB8AC3E}">
        <p14:creationId xmlns:p14="http://schemas.microsoft.com/office/powerpoint/2010/main" val="72437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can discuss</a:t>
            </a:r>
            <a:r>
              <a:rPr lang="en-GB" baseline="0" dirty="0" smtClean="0"/>
              <a:t>  and complete the worksheet.</a:t>
            </a:r>
            <a:endParaRPr lang="en-GB" dirty="0"/>
          </a:p>
        </p:txBody>
      </p:sp>
      <p:sp>
        <p:nvSpPr>
          <p:cNvPr id="4" name="Slide Number Placeholder 3"/>
          <p:cNvSpPr>
            <a:spLocks noGrp="1"/>
          </p:cNvSpPr>
          <p:nvPr>
            <p:ph type="sldNum" sz="quarter" idx="10"/>
          </p:nvPr>
        </p:nvSpPr>
        <p:spPr/>
        <p:txBody>
          <a:bodyPr/>
          <a:lstStyle/>
          <a:p>
            <a:fld id="{C82635DE-2A00-4DF7-ABC4-F5E9A7CF49E2}" type="slidenum">
              <a:rPr lang="en-GB" smtClean="0"/>
              <a:t>9</a:t>
            </a:fld>
            <a:endParaRPr lang="en-GB"/>
          </a:p>
        </p:txBody>
      </p:sp>
    </p:spTree>
    <p:extLst>
      <p:ext uri="{BB962C8B-B14F-4D97-AF65-F5344CB8AC3E}">
        <p14:creationId xmlns:p14="http://schemas.microsoft.com/office/powerpoint/2010/main" val="240726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635DE-2A00-4DF7-ABC4-F5E9A7CF49E2}" type="slidenum">
              <a:rPr lang="en-GB" smtClean="0"/>
              <a:t>11</a:t>
            </a:fld>
            <a:endParaRPr lang="en-GB"/>
          </a:p>
        </p:txBody>
      </p:sp>
    </p:spTree>
    <p:extLst>
      <p:ext uri="{BB962C8B-B14F-4D97-AF65-F5344CB8AC3E}">
        <p14:creationId xmlns:p14="http://schemas.microsoft.com/office/powerpoint/2010/main" val="151473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clarifying thinking pair and share sheet – will this work?</a:t>
            </a:r>
            <a:endParaRPr lang="en-GB" dirty="0"/>
          </a:p>
        </p:txBody>
      </p:sp>
      <p:sp>
        <p:nvSpPr>
          <p:cNvPr id="4" name="Slide Number Placeholder 3"/>
          <p:cNvSpPr>
            <a:spLocks noGrp="1"/>
          </p:cNvSpPr>
          <p:nvPr>
            <p:ph type="sldNum" sz="quarter" idx="10"/>
          </p:nvPr>
        </p:nvSpPr>
        <p:spPr/>
        <p:txBody>
          <a:bodyPr/>
          <a:lstStyle/>
          <a:p>
            <a:fld id="{C82635DE-2A00-4DF7-ABC4-F5E9A7CF49E2}" type="slidenum">
              <a:rPr lang="en-GB" smtClean="0"/>
              <a:t>12</a:t>
            </a:fld>
            <a:endParaRPr lang="en-GB"/>
          </a:p>
        </p:txBody>
      </p:sp>
    </p:spTree>
    <p:extLst>
      <p:ext uri="{BB962C8B-B14F-4D97-AF65-F5344CB8AC3E}">
        <p14:creationId xmlns:p14="http://schemas.microsoft.com/office/powerpoint/2010/main" val="3075200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635DE-2A00-4DF7-ABC4-F5E9A7CF49E2}" type="slidenum">
              <a:rPr lang="en-GB" smtClean="0"/>
              <a:t>18</a:t>
            </a:fld>
            <a:endParaRPr lang="en-GB"/>
          </a:p>
        </p:txBody>
      </p:sp>
    </p:spTree>
    <p:extLst>
      <p:ext uri="{BB962C8B-B14F-4D97-AF65-F5344CB8AC3E}">
        <p14:creationId xmlns:p14="http://schemas.microsoft.com/office/powerpoint/2010/main" val="33710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63BACA-D975-498C-98CE-9DFAFF6B21AB}"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11DE5-2CEB-4F34-91AF-E84ED0764AF9}" type="slidenum">
              <a:rPr lang="en-GB" smtClean="0"/>
              <a:t>‹#›</a:t>
            </a:fld>
            <a:endParaRPr lang="en-GB"/>
          </a:p>
        </p:txBody>
      </p:sp>
    </p:spTree>
    <p:extLst>
      <p:ext uri="{BB962C8B-B14F-4D97-AF65-F5344CB8AC3E}">
        <p14:creationId xmlns:p14="http://schemas.microsoft.com/office/powerpoint/2010/main" val="1111707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63BACA-D975-498C-98CE-9DFAFF6B21AB}"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11DE5-2CEB-4F34-91AF-E84ED0764AF9}" type="slidenum">
              <a:rPr lang="en-GB" smtClean="0"/>
              <a:t>‹#›</a:t>
            </a:fld>
            <a:endParaRPr lang="en-GB"/>
          </a:p>
        </p:txBody>
      </p:sp>
    </p:spTree>
    <p:extLst>
      <p:ext uri="{BB962C8B-B14F-4D97-AF65-F5344CB8AC3E}">
        <p14:creationId xmlns:p14="http://schemas.microsoft.com/office/powerpoint/2010/main" val="313280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63BACA-D975-498C-98CE-9DFAFF6B21AB}"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11DE5-2CEB-4F34-91AF-E84ED0764AF9}" type="slidenum">
              <a:rPr lang="en-GB" smtClean="0"/>
              <a:t>‹#›</a:t>
            </a:fld>
            <a:endParaRPr lang="en-GB"/>
          </a:p>
        </p:txBody>
      </p:sp>
    </p:spTree>
    <p:extLst>
      <p:ext uri="{BB962C8B-B14F-4D97-AF65-F5344CB8AC3E}">
        <p14:creationId xmlns:p14="http://schemas.microsoft.com/office/powerpoint/2010/main" val="163489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63BACA-D975-498C-98CE-9DFAFF6B21AB}"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11DE5-2CEB-4F34-91AF-E84ED0764AF9}" type="slidenum">
              <a:rPr lang="en-GB" smtClean="0"/>
              <a:t>‹#›</a:t>
            </a:fld>
            <a:endParaRPr lang="en-GB"/>
          </a:p>
        </p:txBody>
      </p:sp>
    </p:spTree>
    <p:extLst>
      <p:ext uri="{BB962C8B-B14F-4D97-AF65-F5344CB8AC3E}">
        <p14:creationId xmlns:p14="http://schemas.microsoft.com/office/powerpoint/2010/main" val="332284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3BACA-D975-498C-98CE-9DFAFF6B21AB}"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11DE5-2CEB-4F34-91AF-E84ED0764AF9}" type="slidenum">
              <a:rPr lang="en-GB" smtClean="0"/>
              <a:t>‹#›</a:t>
            </a:fld>
            <a:endParaRPr lang="en-GB"/>
          </a:p>
        </p:txBody>
      </p:sp>
    </p:spTree>
    <p:extLst>
      <p:ext uri="{BB962C8B-B14F-4D97-AF65-F5344CB8AC3E}">
        <p14:creationId xmlns:p14="http://schemas.microsoft.com/office/powerpoint/2010/main" val="41520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63BACA-D975-498C-98CE-9DFAFF6B21AB}" type="datetimeFigureOut">
              <a:rPr lang="en-GB" smtClean="0"/>
              <a:t>24/02/2016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C11DE5-2CEB-4F34-91AF-E84ED0764AF9}" type="slidenum">
              <a:rPr lang="en-GB" smtClean="0"/>
              <a:t>‹#›</a:t>
            </a:fld>
            <a:endParaRPr lang="en-GB"/>
          </a:p>
        </p:txBody>
      </p:sp>
    </p:spTree>
    <p:extLst>
      <p:ext uri="{BB962C8B-B14F-4D97-AF65-F5344CB8AC3E}">
        <p14:creationId xmlns:p14="http://schemas.microsoft.com/office/powerpoint/2010/main" val="170092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63BACA-D975-498C-98CE-9DFAFF6B21AB}" type="datetimeFigureOut">
              <a:rPr lang="en-GB" smtClean="0"/>
              <a:t>24/02/2016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C11DE5-2CEB-4F34-91AF-E84ED0764AF9}" type="slidenum">
              <a:rPr lang="en-GB" smtClean="0"/>
              <a:t>‹#›</a:t>
            </a:fld>
            <a:endParaRPr lang="en-GB"/>
          </a:p>
        </p:txBody>
      </p:sp>
    </p:spTree>
    <p:extLst>
      <p:ext uri="{BB962C8B-B14F-4D97-AF65-F5344CB8AC3E}">
        <p14:creationId xmlns:p14="http://schemas.microsoft.com/office/powerpoint/2010/main" val="20345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63BACA-D975-498C-98CE-9DFAFF6B21AB}" type="datetimeFigureOut">
              <a:rPr lang="en-GB" smtClean="0"/>
              <a:t>24/02/2016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C11DE5-2CEB-4F34-91AF-E84ED0764AF9}" type="slidenum">
              <a:rPr lang="en-GB" smtClean="0"/>
              <a:t>‹#›</a:t>
            </a:fld>
            <a:endParaRPr lang="en-GB"/>
          </a:p>
        </p:txBody>
      </p:sp>
    </p:spTree>
    <p:extLst>
      <p:ext uri="{BB962C8B-B14F-4D97-AF65-F5344CB8AC3E}">
        <p14:creationId xmlns:p14="http://schemas.microsoft.com/office/powerpoint/2010/main" val="337840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3BACA-D975-498C-98CE-9DFAFF6B21AB}" type="datetimeFigureOut">
              <a:rPr lang="en-GB" smtClean="0"/>
              <a:t>24/02/2016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C11DE5-2CEB-4F34-91AF-E84ED0764AF9}" type="slidenum">
              <a:rPr lang="en-GB" smtClean="0"/>
              <a:t>‹#›</a:t>
            </a:fld>
            <a:endParaRPr lang="en-GB"/>
          </a:p>
        </p:txBody>
      </p:sp>
    </p:spTree>
    <p:extLst>
      <p:ext uri="{BB962C8B-B14F-4D97-AF65-F5344CB8AC3E}">
        <p14:creationId xmlns:p14="http://schemas.microsoft.com/office/powerpoint/2010/main" val="276885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3BACA-D975-498C-98CE-9DFAFF6B21AB}" type="datetimeFigureOut">
              <a:rPr lang="en-GB" smtClean="0"/>
              <a:t>24/02/2016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C11DE5-2CEB-4F34-91AF-E84ED0764AF9}" type="slidenum">
              <a:rPr lang="en-GB" smtClean="0"/>
              <a:t>‹#›</a:t>
            </a:fld>
            <a:endParaRPr lang="en-GB"/>
          </a:p>
        </p:txBody>
      </p:sp>
    </p:spTree>
    <p:extLst>
      <p:ext uri="{BB962C8B-B14F-4D97-AF65-F5344CB8AC3E}">
        <p14:creationId xmlns:p14="http://schemas.microsoft.com/office/powerpoint/2010/main" val="404896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3BACA-D975-498C-98CE-9DFAFF6B21AB}" type="datetimeFigureOut">
              <a:rPr lang="en-GB" smtClean="0"/>
              <a:t>24/02/2016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C11DE5-2CEB-4F34-91AF-E84ED0764AF9}" type="slidenum">
              <a:rPr lang="en-GB" smtClean="0"/>
              <a:t>‹#›</a:t>
            </a:fld>
            <a:endParaRPr lang="en-GB"/>
          </a:p>
        </p:txBody>
      </p:sp>
    </p:spTree>
    <p:extLst>
      <p:ext uri="{BB962C8B-B14F-4D97-AF65-F5344CB8AC3E}">
        <p14:creationId xmlns:p14="http://schemas.microsoft.com/office/powerpoint/2010/main" val="299292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3BACA-D975-498C-98CE-9DFAFF6B21AB}" type="datetimeFigureOut">
              <a:rPr lang="en-GB" smtClean="0"/>
              <a:t>24/02/2016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11DE5-2CEB-4F34-91AF-E84ED0764AF9}" type="slidenum">
              <a:rPr lang="en-GB" smtClean="0"/>
              <a:t>‹#›</a:t>
            </a:fld>
            <a:endParaRPr lang="en-GB"/>
          </a:p>
        </p:txBody>
      </p:sp>
    </p:spTree>
    <p:extLst>
      <p:ext uri="{BB962C8B-B14F-4D97-AF65-F5344CB8AC3E}">
        <p14:creationId xmlns:p14="http://schemas.microsoft.com/office/powerpoint/2010/main" val="4251908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5WSTcVDwH3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kGiplxftY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z-Vu_CqyEp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latin typeface="Comic Sans MS" panose="030F0702030302020204" pitchFamily="66" charset="0"/>
              </a:rPr>
              <a:t>Making Thinking Visible</a:t>
            </a:r>
            <a:endParaRPr lang="en-GB" b="1" dirty="0">
              <a:latin typeface="Comic Sans MS" panose="030F0702030302020204" pitchFamily="66" charset="0"/>
            </a:endParaRPr>
          </a:p>
        </p:txBody>
      </p:sp>
      <p:sp>
        <p:nvSpPr>
          <p:cNvPr id="3" name="Subtitle 2"/>
          <p:cNvSpPr>
            <a:spLocks noGrp="1"/>
          </p:cNvSpPr>
          <p:nvPr>
            <p:ph type="subTitle" idx="1"/>
          </p:nvPr>
        </p:nvSpPr>
        <p:spPr/>
        <p:txBody>
          <a:bodyPr/>
          <a:lstStyle/>
          <a:p>
            <a:r>
              <a:rPr lang="en-GB" dirty="0">
                <a:hlinkClick r:id="rId3"/>
              </a:rPr>
              <a:t>https://</a:t>
            </a:r>
            <a:r>
              <a:rPr lang="en-GB" dirty="0" smtClean="0">
                <a:hlinkClick r:id="rId3"/>
              </a:rPr>
              <a:t>www.youtube.com/watch?v=5WSTcVDwH3s</a:t>
            </a:r>
            <a:r>
              <a:rPr lang="en-GB" dirty="0" smtClean="0"/>
              <a:t>  </a:t>
            </a:r>
            <a:endParaRPr lang="en-GB" dirty="0"/>
          </a:p>
        </p:txBody>
      </p:sp>
    </p:spTree>
    <p:extLst>
      <p:ext uri="{BB962C8B-B14F-4D97-AF65-F5344CB8AC3E}">
        <p14:creationId xmlns:p14="http://schemas.microsoft.com/office/powerpoint/2010/main" val="82582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02" y="260648"/>
            <a:ext cx="8229600" cy="1143000"/>
          </a:xfrm>
        </p:spPr>
        <p:txBody>
          <a:bodyPr/>
          <a:lstStyle/>
          <a:p>
            <a:endParaRPr lang="en-GB" dirty="0"/>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pPr marL="0" indent="0">
              <a:buNone/>
            </a:pPr>
            <a:r>
              <a:rPr lang="en-GB" dirty="0" smtClean="0">
                <a:latin typeface="Comic Sans MS" panose="030F0702030302020204" pitchFamily="66" charset="0"/>
              </a:rPr>
              <a:t>Allow students to think </a:t>
            </a:r>
            <a:r>
              <a:rPr lang="en-GB" b="1" i="1" dirty="0" smtClean="0">
                <a:latin typeface="Comic Sans MS" panose="030F0702030302020204" pitchFamily="66" charset="0"/>
              </a:rPr>
              <a:t>beyond</a:t>
            </a:r>
            <a:r>
              <a:rPr lang="en-GB" dirty="0" smtClean="0">
                <a:latin typeface="Comic Sans MS" panose="030F0702030302020204" pitchFamily="66" charset="0"/>
              </a:rPr>
              <a:t>:</a:t>
            </a:r>
          </a:p>
          <a:p>
            <a:pPr marL="0" indent="0">
              <a:buNone/>
            </a:pPr>
            <a:endParaRPr lang="en-GB" dirty="0" smtClean="0">
              <a:latin typeface="Comic Sans MS" panose="030F0702030302020204" pitchFamily="66" charset="0"/>
            </a:endParaRPr>
          </a:p>
          <a:p>
            <a:pPr marL="0" indent="0">
              <a:buNone/>
            </a:pPr>
            <a:r>
              <a:rPr lang="en-GB" dirty="0" smtClean="0">
                <a:solidFill>
                  <a:srgbClr val="FF0000"/>
                </a:solidFill>
                <a:latin typeface="Comic Sans MS" panose="030F0702030302020204" pitchFamily="66" charset="0"/>
              </a:rPr>
              <a:t>Case Study: Science class learning about the senses. Teacher wants them to know what they are but to also think about what they’re learning. Objects are disguised in a box and students need to touch:</a:t>
            </a:r>
          </a:p>
          <a:p>
            <a:pPr marL="0" indent="0">
              <a:buNone/>
            </a:pPr>
            <a:endParaRPr lang="en-GB" dirty="0">
              <a:solidFill>
                <a:srgbClr val="FF0000"/>
              </a:solidFill>
              <a:latin typeface="Comic Sans MS" panose="030F0702030302020204" pitchFamily="66" charset="0"/>
            </a:endParaRPr>
          </a:p>
          <a:p>
            <a:pPr marL="0" indent="0">
              <a:buNone/>
            </a:pPr>
            <a:r>
              <a:rPr lang="en-GB" dirty="0" smtClean="0">
                <a:latin typeface="Comic Sans MS" panose="030F0702030302020204" pitchFamily="66" charset="0"/>
              </a:rPr>
              <a:t>You have a go!!!</a:t>
            </a:r>
          </a:p>
          <a:p>
            <a:endParaRPr lang="en-GB" dirty="0">
              <a:latin typeface="Comic Sans MS" panose="030F0702030302020204" pitchFamily="66" charset="0"/>
            </a:endParaRPr>
          </a:p>
          <a:p>
            <a:r>
              <a:rPr lang="en-GB" b="1" dirty="0" smtClean="0">
                <a:latin typeface="Comic Sans MS" panose="030F0702030302020204" pitchFamily="66" charset="0"/>
              </a:rPr>
              <a:t>What did you feel?</a:t>
            </a:r>
          </a:p>
          <a:p>
            <a:r>
              <a:rPr lang="en-GB" b="1" dirty="0" smtClean="0">
                <a:latin typeface="Comic Sans MS" panose="030F0702030302020204" pitchFamily="66" charset="0"/>
              </a:rPr>
              <a:t>What did you think about what you felt?</a:t>
            </a:r>
          </a:p>
          <a:p>
            <a:r>
              <a:rPr lang="en-GB" b="1" dirty="0" smtClean="0">
                <a:latin typeface="Comic Sans MS" panose="030F0702030302020204" pitchFamily="66" charset="0"/>
              </a:rPr>
              <a:t>What are you left wondering about the object given that you were only able to feel?</a:t>
            </a:r>
          </a:p>
          <a:p>
            <a:endParaRPr lang="en-GB" dirty="0">
              <a:latin typeface="Comic Sans MS" panose="030F0702030302020204" pitchFamily="66" charset="0"/>
            </a:endParaRPr>
          </a:p>
        </p:txBody>
      </p:sp>
      <p:sp>
        <p:nvSpPr>
          <p:cNvPr id="4" name="Title 1"/>
          <p:cNvSpPr txBox="1">
            <a:spLocks/>
          </p:cNvSpPr>
          <p:nvPr/>
        </p:nvSpPr>
        <p:spPr>
          <a:xfrm>
            <a:off x="470958" y="260648"/>
            <a:ext cx="8229600" cy="1143000"/>
          </a:xfrm>
          <a:prstGeom prst="rect">
            <a:avLst/>
          </a:prstGeom>
          <a:solidFill>
            <a:srgbClr val="FFFF00"/>
          </a:solidFill>
          <a:ln w="1905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2) </a:t>
            </a:r>
            <a:r>
              <a:rPr lang="en-GB" b="1" dirty="0" smtClean="0">
                <a:latin typeface="Comic Sans MS" panose="030F0702030302020204" pitchFamily="66" charset="0"/>
              </a:rPr>
              <a:t>Constructing understanding</a:t>
            </a:r>
            <a:endParaRPr lang="en-GB" b="1" dirty="0">
              <a:latin typeface="Comic Sans MS" panose="030F0702030302020204" pitchFamily="66" charset="0"/>
            </a:endParaRPr>
          </a:p>
        </p:txBody>
      </p:sp>
    </p:spTree>
    <p:extLst>
      <p:ext uri="{BB962C8B-B14F-4D97-AF65-F5344CB8AC3E}">
        <p14:creationId xmlns:p14="http://schemas.microsoft.com/office/powerpoint/2010/main" val="163928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6" y="0"/>
            <a:ext cx="9144000" cy="764704"/>
          </a:xfrm>
          <a:solidFill>
            <a:srgbClr val="FFFF00"/>
          </a:solidFill>
        </p:spPr>
        <p:txBody>
          <a:bodyPr>
            <a:normAutofit fontScale="90000"/>
          </a:bodyPr>
          <a:lstStyle/>
          <a:p>
            <a:r>
              <a:rPr lang="en-GB" dirty="0" smtClean="0">
                <a:latin typeface="Comic Sans MS" panose="030F0702030302020204" pitchFamily="66" charset="0"/>
              </a:rPr>
              <a:t>Less teacher talk and more listening!</a:t>
            </a:r>
            <a:endParaRPr lang="en-GB" dirty="0">
              <a:latin typeface="Comic Sans MS" panose="030F0702030302020204" pitchFamily="66" charset="0"/>
            </a:endParaRPr>
          </a:p>
        </p:txBody>
      </p:sp>
      <p:sp>
        <p:nvSpPr>
          <p:cNvPr id="3" name="Content Placeholder 2"/>
          <p:cNvSpPr>
            <a:spLocks noGrp="1"/>
          </p:cNvSpPr>
          <p:nvPr>
            <p:ph idx="1"/>
          </p:nvPr>
        </p:nvSpPr>
        <p:spPr>
          <a:xfrm>
            <a:off x="0" y="764704"/>
            <a:ext cx="9144000" cy="6093296"/>
          </a:xfrm>
          <a:solidFill>
            <a:schemeClr val="accent1">
              <a:lumMod val="20000"/>
              <a:lumOff val="80000"/>
            </a:schemeClr>
          </a:solidFill>
        </p:spPr>
        <p:txBody>
          <a:bodyPr>
            <a:normAutofit fontScale="55000" lnSpcReduction="20000"/>
          </a:bodyPr>
          <a:lstStyle/>
          <a:p>
            <a:pPr marL="0" indent="0" algn="ctr">
              <a:buNone/>
            </a:pPr>
            <a:r>
              <a:rPr lang="en-GB" b="1" i="1" dirty="0" smtClean="0"/>
              <a:t>“Some </a:t>
            </a:r>
            <a:r>
              <a:rPr lang="en-GB" b="1" i="1" dirty="0"/>
              <a:t>teachers help students think deeply about what they are learning through asking difficult questions and requiring students to analyse and evaluate information, however not all staff use this strategy to best </a:t>
            </a:r>
            <a:r>
              <a:rPr lang="en-GB" b="1" i="1" dirty="0" smtClean="0"/>
              <a:t>effect”. (Ofsted 2014)</a:t>
            </a:r>
          </a:p>
          <a:p>
            <a:endParaRPr lang="en-GB" dirty="0">
              <a:latin typeface="Comic Sans MS" panose="030F0702030302020204" pitchFamily="66" charset="0"/>
            </a:endParaRPr>
          </a:p>
          <a:p>
            <a:r>
              <a:rPr lang="en-GB" dirty="0" smtClean="0">
                <a:latin typeface="Comic Sans MS" panose="030F0702030302020204" pitchFamily="66" charset="0"/>
              </a:rPr>
              <a:t>As we all know from our Ofsted feedback pupils need to show that they are thinking!</a:t>
            </a:r>
          </a:p>
          <a:p>
            <a:r>
              <a:rPr lang="en-GB" dirty="0" smtClean="0">
                <a:latin typeface="Comic Sans MS" panose="030F0702030302020204" pitchFamily="66" charset="0"/>
              </a:rPr>
              <a:t>One </a:t>
            </a:r>
            <a:r>
              <a:rPr lang="en-GB" dirty="0">
                <a:latin typeface="Comic Sans MS" panose="030F0702030302020204" pitchFamily="66" charset="0"/>
              </a:rPr>
              <a:t>of the findings of </a:t>
            </a:r>
            <a:r>
              <a:rPr lang="en-GB" dirty="0" smtClean="0">
                <a:latin typeface="Comic Sans MS" panose="030F0702030302020204" pitchFamily="66" charset="0"/>
              </a:rPr>
              <a:t>Hattie </a:t>
            </a:r>
            <a:r>
              <a:rPr lang="en-GB" dirty="0">
                <a:latin typeface="Comic Sans MS" panose="030F0702030302020204" pitchFamily="66" charset="0"/>
              </a:rPr>
              <a:t>is that the proportion of teacher talk to listening needs to change </a:t>
            </a:r>
            <a:r>
              <a:rPr lang="en-GB" b="1" dirty="0">
                <a:latin typeface="Comic Sans MS" panose="030F0702030302020204" pitchFamily="66" charset="0"/>
              </a:rPr>
              <a:t>to less </a:t>
            </a:r>
            <a:r>
              <a:rPr lang="en-GB" b="1" dirty="0" smtClean="0">
                <a:latin typeface="Comic Sans MS" panose="030F0702030302020204" pitchFamily="66" charset="0"/>
              </a:rPr>
              <a:t>teacher talk </a:t>
            </a:r>
            <a:r>
              <a:rPr lang="en-GB" b="1" dirty="0">
                <a:latin typeface="Comic Sans MS" panose="030F0702030302020204" pitchFamily="66" charset="0"/>
              </a:rPr>
              <a:t>and more </a:t>
            </a:r>
            <a:r>
              <a:rPr lang="en-GB" b="1" dirty="0" smtClean="0">
                <a:latin typeface="Comic Sans MS" panose="030F0702030302020204" pitchFamily="66" charset="0"/>
              </a:rPr>
              <a:t>teacher listening</a:t>
            </a:r>
            <a:r>
              <a:rPr lang="en-GB" dirty="0">
                <a:latin typeface="Comic Sans MS" panose="030F0702030302020204" pitchFamily="66" charset="0"/>
              </a:rPr>
              <a:t>! </a:t>
            </a:r>
            <a:r>
              <a:rPr lang="en-GB" dirty="0" smtClean="0">
                <a:latin typeface="Comic Sans MS" panose="030F0702030302020204" pitchFamily="66" charset="0"/>
              </a:rPr>
              <a:t>Indeed, pupil dialogue and debate is an ideal way to ensure this AND make learning visible.</a:t>
            </a:r>
          </a:p>
          <a:p>
            <a:r>
              <a:rPr lang="en-GB" dirty="0" smtClean="0">
                <a:latin typeface="Comic Sans MS" panose="030F0702030302020204" pitchFamily="66" charset="0"/>
              </a:rPr>
              <a:t>Hattie found that most teacher </a:t>
            </a:r>
            <a:r>
              <a:rPr lang="en-GB" dirty="0">
                <a:latin typeface="Comic Sans MS" panose="030F0702030302020204" pitchFamily="66" charset="0"/>
              </a:rPr>
              <a:t>talk, even when it calls for a student response, fosters lower-order </a:t>
            </a:r>
            <a:r>
              <a:rPr lang="en-GB" dirty="0" smtClean="0">
                <a:latin typeface="Comic Sans MS" panose="030F0702030302020204" pitchFamily="66" charset="0"/>
              </a:rPr>
              <a:t>learning and low engagement. </a:t>
            </a:r>
          </a:p>
          <a:p>
            <a:r>
              <a:rPr lang="en-GB" dirty="0" smtClean="0">
                <a:latin typeface="Comic Sans MS" panose="030F0702030302020204" pitchFamily="66" charset="0"/>
              </a:rPr>
              <a:t>In </a:t>
            </a:r>
            <a:r>
              <a:rPr lang="en-GB" dirty="0">
                <a:latin typeface="Comic Sans MS" panose="030F0702030302020204" pitchFamily="66" charset="0"/>
              </a:rPr>
              <a:t>addition, a lot of teacher talk is aimed at controlling </a:t>
            </a:r>
            <a:r>
              <a:rPr lang="en-GB" dirty="0" smtClean="0">
                <a:latin typeface="Comic Sans MS" panose="030F0702030302020204" pitchFamily="66" charset="0"/>
              </a:rPr>
              <a:t>behaviour </a:t>
            </a:r>
            <a:r>
              <a:rPr lang="en-GB" dirty="0">
                <a:latin typeface="Comic Sans MS" panose="030F0702030302020204" pitchFamily="66" charset="0"/>
              </a:rPr>
              <a:t>so the teacher can continue </a:t>
            </a:r>
            <a:r>
              <a:rPr lang="en-GB" dirty="0" smtClean="0">
                <a:latin typeface="Comic Sans MS" panose="030F0702030302020204" pitchFamily="66" charset="0"/>
              </a:rPr>
              <a:t>talking! </a:t>
            </a:r>
          </a:p>
          <a:p>
            <a:r>
              <a:rPr lang="en-GB" dirty="0" smtClean="0">
                <a:latin typeface="Comic Sans MS" panose="030F0702030302020204" pitchFamily="66" charset="0"/>
              </a:rPr>
              <a:t>Part </a:t>
            </a:r>
            <a:r>
              <a:rPr lang="en-GB" dirty="0">
                <a:latin typeface="Comic Sans MS" panose="030F0702030302020204" pitchFamily="66" charset="0"/>
              </a:rPr>
              <a:t>of why we need teachers to talk less is because it is important for them to </a:t>
            </a:r>
            <a:r>
              <a:rPr lang="en-GB" b="1" u="sng" dirty="0">
                <a:latin typeface="Comic Sans MS" panose="030F0702030302020204" pitchFamily="66" charset="0"/>
              </a:rPr>
              <a:t>listen</a:t>
            </a:r>
            <a:r>
              <a:rPr lang="en-GB" dirty="0">
                <a:latin typeface="Comic Sans MS" panose="030F0702030302020204" pitchFamily="66" charset="0"/>
              </a:rPr>
              <a:t>. Listening allows the teacher to learn about the students’ prior </a:t>
            </a:r>
            <a:r>
              <a:rPr lang="en-GB" dirty="0" smtClean="0">
                <a:latin typeface="Comic Sans MS" panose="030F0702030302020204" pitchFamily="66" charset="0"/>
              </a:rPr>
              <a:t>achievement, understanding and cognition. </a:t>
            </a:r>
            <a:r>
              <a:rPr lang="en-GB" dirty="0">
                <a:latin typeface="Comic Sans MS" panose="030F0702030302020204" pitchFamily="66" charset="0"/>
              </a:rPr>
              <a:t>Listening </a:t>
            </a:r>
            <a:r>
              <a:rPr lang="en-GB" dirty="0" smtClean="0">
                <a:latin typeface="Comic Sans MS" panose="030F0702030302020204" pitchFamily="66" charset="0"/>
              </a:rPr>
              <a:t>allows for true </a:t>
            </a:r>
            <a:r>
              <a:rPr lang="en-GB" dirty="0">
                <a:latin typeface="Comic Sans MS" panose="030F0702030302020204" pitchFamily="66" charset="0"/>
              </a:rPr>
              <a:t>depth of </a:t>
            </a:r>
            <a:r>
              <a:rPr lang="en-GB" dirty="0" smtClean="0">
                <a:latin typeface="Comic Sans MS" panose="030F0702030302020204" pitchFamily="66" charset="0"/>
              </a:rPr>
              <a:t>thinking and can shape lessons to become more meaningful, </a:t>
            </a:r>
            <a:r>
              <a:rPr lang="en-GB" dirty="0">
                <a:latin typeface="Comic Sans MS" panose="030F0702030302020204" pitchFamily="66" charset="0"/>
              </a:rPr>
              <a:t>and requires genuine dialogue between the teacher and student</a:t>
            </a:r>
            <a:r>
              <a:rPr lang="en-GB" dirty="0" smtClean="0">
                <a:latin typeface="Comic Sans MS" panose="030F0702030302020204" pitchFamily="66" charset="0"/>
              </a:rPr>
              <a:t>.</a:t>
            </a:r>
          </a:p>
          <a:p>
            <a:r>
              <a:rPr lang="en-GB" dirty="0" smtClean="0">
                <a:latin typeface="Comic Sans MS" panose="030F0702030302020204" pitchFamily="66" charset="0"/>
              </a:rPr>
              <a:t>Moreover, listening makes the THINKING and LEARNING visible. </a:t>
            </a:r>
          </a:p>
          <a:p>
            <a:r>
              <a:rPr lang="en-GB" dirty="0" smtClean="0">
                <a:latin typeface="Comic Sans MS" panose="030F0702030302020204" pitchFamily="66" charset="0"/>
              </a:rPr>
              <a:t>The good news is that our pupils are more than happy to have a go:</a:t>
            </a:r>
          </a:p>
          <a:p>
            <a:endParaRPr lang="en-GB" dirty="0">
              <a:latin typeface="Comic Sans MS" panose="030F0702030302020204" pitchFamily="66" charset="0"/>
            </a:endParaRPr>
          </a:p>
          <a:p>
            <a:pPr marL="0" indent="0" algn="ctr">
              <a:buNone/>
            </a:pPr>
            <a:r>
              <a:rPr lang="en-GB" b="1" i="1" dirty="0"/>
              <a:t>Relationships within classes are strong and students are respectful of the contribution of others in the class. </a:t>
            </a:r>
            <a:r>
              <a:rPr lang="en-GB" b="1" i="1" dirty="0" smtClean="0"/>
              <a:t>(Ofsted 2014)</a:t>
            </a:r>
            <a:endParaRPr lang="en-GB" b="1" i="1" dirty="0">
              <a:latin typeface="Comic Sans MS" panose="030F0702030302020204" pitchFamily="66" charset="0"/>
            </a:endParaRPr>
          </a:p>
        </p:txBody>
      </p:sp>
    </p:spTree>
    <p:extLst>
      <p:ext uri="{BB962C8B-B14F-4D97-AF65-F5344CB8AC3E}">
        <p14:creationId xmlns:p14="http://schemas.microsoft.com/office/powerpoint/2010/main" val="535866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GB" sz="4700" b="1" i="1" dirty="0" smtClean="0">
                <a:solidFill>
                  <a:srgbClr val="FF0000"/>
                </a:solidFill>
                <a:latin typeface="Comic Sans MS" panose="030F0702030302020204" pitchFamily="66" charset="0"/>
              </a:rPr>
              <a:t>“What makes you say that?”</a:t>
            </a:r>
          </a:p>
          <a:p>
            <a:r>
              <a:rPr lang="en-GB" dirty="0" smtClean="0">
                <a:latin typeface="Comic Sans MS" panose="030F0702030302020204" pitchFamily="66" charset="0"/>
              </a:rPr>
              <a:t>The best way to make thinking visible in every lesson.</a:t>
            </a:r>
          </a:p>
          <a:p>
            <a:r>
              <a:rPr lang="en-GB" dirty="0" smtClean="0">
                <a:latin typeface="Comic Sans MS" panose="030F0702030302020204" pitchFamily="66" charset="0"/>
              </a:rPr>
              <a:t>Leads to deeper and more meaningful discussion &amp; learning. </a:t>
            </a:r>
          </a:p>
          <a:p>
            <a:r>
              <a:rPr lang="en-GB" dirty="0" smtClean="0">
                <a:latin typeface="Comic Sans MS" panose="030F0702030302020204" pitchFamily="66" charset="0"/>
              </a:rPr>
              <a:t>Clarifies the learners own thinking</a:t>
            </a:r>
          </a:p>
          <a:p>
            <a:r>
              <a:rPr lang="en-GB" dirty="0" smtClean="0">
                <a:latin typeface="Comic Sans MS" panose="030F0702030302020204" pitchFamily="66" charset="0"/>
              </a:rPr>
              <a:t>Student becomes active in constructing their own understanding.</a:t>
            </a:r>
          </a:p>
          <a:p>
            <a:r>
              <a:rPr lang="en-GB" dirty="0" smtClean="0">
                <a:latin typeface="Comic Sans MS" panose="030F0702030302020204" pitchFamily="66" charset="0"/>
              </a:rPr>
              <a:t>Could train students to ask students when doing activities like think, pair, share, P4C, discussion activities etc.</a:t>
            </a:r>
            <a:endParaRPr lang="en-GB" dirty="0">
              <a:latin typeface="Comic Sans MS" panose="030F0702030302020204" pitchFamily="66" charset="0"/>
            </a:endParaRPr>
          </a:p>
        </p:txBody>
      </p:sp>
      <p:sp>
        <p:nvSpPr>
          <p:cNvPr id="4" name="Title 1"/>
          <p:cNvSpPr txBox="1">
            <a:spLocks/>
          </p:cNvSpPr>
          <p:nvPr/>
        </p:nvSpPr>
        <p:spPr>
          <a:xfrm>
            <a:off x="461913" y="260648"/>
            <a:ext cx="8229600" cy="1143000"/>
          </a:xfrm>
          <a:prstGeom prst="rect">
            <a:avLst/>
          </a:prstGeom>
          <a:solidFill>
            <a:srgbClr val="FFFF00"/>
          </a:solidFill>
          <a:ln w="19050">
            <a:solidFill>
              <a:schemeClr val="tx1"/>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Comic Sans MS" panose="030F0702030302020204" pitchFamily="66" charset="0"/>
              </a:rPr>
              <a:t>3) Facilitating &amp; clarifying thinking: Language of Learning</a:t>
            </a:r>
            <a:endParaRPr lang="en-GB" b="1" dirty="0">
              <a:latin typeface="Comic Sans MS" panose="030F0702030302020204" pitchFamily="66" charset="0"/>
            </a:endParaRPr>
          </a:p>
        </p:txBody>
      </p:sp>
    </p:spTree>
    <p:extLst>
      <p:ext uri="{BB962C8B-B14F-4D97-AF65-F5344CB8AC3E}">
        <p14:creationId xmlns:p14="http://schemas.microsoft.com/office/powerpoint/2010/main" val="1514843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What do you </a:t>
            </a:r>
            <a:r>
              <a:rPr lang="en-GB" b="1" u="sng" dirty="0" smtClean="0">
                <a:solidFill>
                  <a:srgbClr val="FF0000"/>
                </a:solidFill>
                <a:latin typeface="Comic Sans MS" panose="030F0702030302020204" pitchFamily="66" charset="0"/>
              </a:rPr>
              <a:t>think</a:t>
            </a:r>
            <a:r>
              <a:rPr lang="en-GB" b="1" dirty="0">
                <a:latin typeface="Comic Sans MS" panose="030F0702030302020204" pitchFamily="66" charset="0"/>
              </a:rPr>
              <a:t> </a:t>
            </a:r>
            <a:r>
              <a:rPr lang="en-GB" dirty="0" smtClean="0">
                <a:latin typeface="Comic Sans MS" panose="030F0702030302020204" pitchFamily="66" charset="0"/>
              </a:rPr>
              <a:t>you know about this topic?</a:t>
            </a:r>
          </a:p>
          <a:p>
            <a:endParaRPr lang="en-GB" dirty="0" smtClean="0">
              <a:latin typeface="Comic Sans MS" panose="030F0702030302020204" pitchFamily="66" charset="0"/>
            </a:endParaRPr>
          </a:p>
          <a:p>
            <a:r>
              <a:rPr lang="en-GB" dirty="0" smtClean="0">
                <a:latin typeface="Comic Sans MS" panose="030F0702030302020204" pitchFamily="66" charset="0"/>
              </a:rPr>
              <a:t>What questions or </a:t>
            </a:r>
            <a:r>
              <a:rPr lang="en-GB" b="1" u="sng" dirty="0" smtClean="0">
                <a:solidFill>
                  <a:srgbClr val="FF0000"/>
                </a:solidFill>
                <a:latin typeface="Comic Sans MS" panose="030F0702030302020204" pitchFamily="66" charset="0"/>
              </a:rPr>
              <a:t>puzzles</a:t>
            </a:r>
            <a:r>
              <a:rPr lang="en-GB" b="1" dirty="0" smtClean="0">
                <a:latin typeface="Comic Sans MS" panose="030F0702030302020204" pitchFamily="66" charset="0"/>
              </a:rPr>
              <a:t> </a:t>
            </a:r>
            <a:r>
              <a:rPr lang="en-GB" dirty="0" smtClean="0">
                <a:latin typeface="Comic Sans MS" panose="030F0702030302020204" pitchFamily="66" charset="0"/>
              </a:rPr>
              <a:t>do you have?</a:t>
            </a:r>
          </a:p>
          <a:p>
            <a:endParaRPr lang="en-GB" dirty="0" smtClean="0">
              <a:latin typeface="Comic Sans MS" panose="030F0702030302020204" pitchFamily="66" charset="0"/>
            </a:endParaRPr>
          </a:p>
          <a:p>
            <a:r>
              <a:rPr lang="en-GB" dirty="0" smtClean="0">
                <a:latin typeface="Comic Sans MS" panose="030F0702030302020204" pitchFamily="66" charset="0"/>
              </a:rPr>
              <a:t>How can you </a:t>
            </a:r>
            <a:r>
              <a:rPr lang="en-GB" b="1" u="sng" dirty="0" smtClean="0">
                <a:solidFill>
                  <a:srgbClr val="FF0000"/>
                </a:solidFill>
                <a:latin typeface="Comic Sans MS" panose="030F0702030302020204" pitchFamily="66" charset="0"/>
              </a:rPr>
              <a:t>explore</a:t>
            </a:r>
            <a:r>
              <a:rPr lang="en-GB" dirty="0" smtClean="0">
                <a:solidFill>
                  <a:srgbClr val="FF0000"/>
                </a:solidFill>
                <a:latin typeface="Comic Sans MS" panose="030F0702030302020204" pitchFamily="66" charset="0"/>
              </a:rPr>
              <a:t> </a:t>
            </a:r>
            <a:r>
              <a:rPr lang="en-GB" dirty="0" smtClean="0">
                <a:latin typeface="Comic Sans MS" panose="030F0702030302020204" pitchFamily="66" charset="0"/>
              </a:rPr>
              <a:t>this topic?</a:t>
            </a:r>
            <a:endParaRPr lang="en-GB" dirty="0">
              <a:latin typeface="Comic Sans MS" panose="030F0702030302020204" pitchFamily="66" charset="0"/>
            </a:endParaRPr>
          </a:p>
        </p:txBody>
      </p:sp>
      <p:sp>
        <p:nvSpPr>
          <p:cNvPr id="4" name="TextBox 3"/>
          <p:cNvSpPr txBox="1"/>
          <p:nvPr/>
        </p:nvSpPr>
        <p:spPr>
          <a:xfrm>
            <a:off x="251520" y="5100313"/>
            <a:ext cx="8712968" cy="369332"/>
          </a:xfrm>
          <a:prstGeom prst="rect">
            <a:avLst/>
          </a:prstGeom>
          <a:noFill/>
        </p:spPr>
        <p:txBody>
          <a:bodyPr wrap="square" rtlCol="0">
            <a:spAutoFit/>
          </a:bodyPr>
          <a:lstStyle/>
          <a:p>
            <a:endParaRPr lang="en-GB" dirty="0"/>
          </a:p>
        </p:txBody>
      </p:sp>
      <p:sp>
        <p:nvSpPr>
          <p:cNvPr id="5" name="Title 1"/>
          <p:cNvSpPr txBox="1">
            <a:spLocks/>
          </p:cNvSpPr>
          <p:nvPr/>
        </p:nvSpPr>
        <p:spPr>
          <a:xfrm>
            <a:off x="493204" y="260648"/>
            <a:ext cx="8229600" cy="1143000"/>
          </a:xfrm>
          <a:prstGeom prst="rect">
            <a:avLst/>
          </a:prstGeom>
          <a:solidFill>
            <a:srgbClr val="FFFF00"/>
          </a:solidFill>
          <a:ln w="19050">
            <a:solidFill>
              <a:schemeClr val="tx1"/>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Comic Sans MS" panose="030F0702030302020204" pitchFamily="66" charset="0"/>
              </a:rPr>
              <a:t>Strategy 2:</a:t>
            </a:r>
            <a:br>
              <a:rPr lang="en-GB" b="1" dirty="0">
                <a:latin typeface="Comic Sans MS" panose="030F0702030302020204" pitchFamily="66" charset="0"/>
              </a:rPr>
            </a:br>
            <a:r>
              <a:rPr lang="en-GB" b="1" dirty="0">
                <a:latin typeface="Comic Sans MS" panose="030F0702030302020204" pitchFamily="66" charset="0"/>
              </a:rPr>
              <a:t>Think, Puzzle, Explore</a:t>
            </a:r>
          </a:p>
        </p:txBody>
      </p:sp>
    </p:spTree>
    <p:extLst>
      <p:ext uri="{BB962C8B-B14F-4D97-AF65-F5344CB8AC3E}">
        <p14:creationId xmlns:p14="http://schemas.microsoft.com/office/powerpoint/2010/main" val="571177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Step 1:</a:t>
            </a:r>
            <a:endParaRPr lang="en-GB" b="1" u="sng" dirty="0"/>
          </a:p>
        </p:txBody>
      </p:sp>
      <p:sp>
        <p:nvSpPr>
          <p:cNvPr id="3" name="Content Placeholder 2"/>
          <p:cNvSpPr>
            <a:spLocks noGrp="1"/>
          </p:cNvSpPr>
          <p:nvPr>
            <p:ph idx="1"/>
          </p:nvPr>
        </p:nvSpPr>
        <p:spPr/>
        <p:txBody>
          <a:bodyPr>
            <a:normAutofit lnSpcReduction="10000"/>
          </a:bodyPr>
          <a:lstStyle/>
          <a:p>
            <a:r>
              <a:rPr lang="en-GB" dirty="0" smtClean="0">
                <a:latin typeface="Comic Sans MS" panose="030F0702030302020204" pitchFamily="66" charset="0"/>
              </a:rPr>
              <a:t>Use at the beginning of a topic</a:t>
            </a:r>
          </a:p>
          <a:p>
            <a:r>
              <a:rPr lang="en-GB" dirty="0" smtClean="0">
                <a:latin typeface="Comic Sans MS" panose="030F0702030302020204" pitchFamily="66" charset="0"/>
              </a:rPr>
              <a:t>Tell students the topic they are studying e.g. Structure of the Earth.</a:t>
            </a:r>
          </a:p>
          <a:p>
            <a:r>
              <a:rPr lang="en-GB" dirty="0" smtClean="0">
                <a:latin typeface="Comic Sans MS" panose="030F0702030302020204" pitchFamily="66" charset="0"/>
              </a:rPr>
              <a:t>Show students a stimulus, could be a picture, an artefact, a quote, a code etc.</a:t>
            </a:r>
          </a:p>
          <a:p>
            <a:r>
              <a:rPr lang="en-GB" dirty="0" smtClean="0">
                <a:latin typeface="Comic Sans MS" panose="030F0702030302020204" pitchFamily="66" charset="0"/>
              </a:rPr>
              <a:t>Ask students to complete section ‘what they think they know’ about the topic and the image. Ask each student to write down at least one thing.</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4178049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omic Sans MS" panose="030F0702030302020204" pitchFamily="66" charset="0"/>
              </a:rPr>
              <a:t>Step 2:</a:t>
            </a:r>
            <a:endParaRPr lang="en-GB" b="1" u="sng"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r>
              <a:rPr lang="en-GB" dirty="0" smtClean="0">
                <a:latin typeface="Comic Sans MS" panose="030F0702030302020204" pitchFamily="66" charset="0"/>
              </a:rPr>
              <a:t>Discuss students responses about what they think they know-these can be recorded on board as a visual aid for students. Capture all comments including misconceptions!</a:t>
            </a:r>
          </a:p>
          <a:p>
            <a:endParaRPr lang="en-GB" dirty="0">
              <a:latin typeface="Comic Sans MS" panose="030F0702030302020204" pitchFamily="66" charset="0"/>
            </a:endParaRPr>
          </a:p>
          <a:p>
            <a:pPr marL="0" indent="0" algn="ctr">
              <a:buNone/>
            </a:pPr>
            <a:r>
              <a:rPr lang="en-GB" sz="5200" b="1" u="sng" dirty="0" smtClean="0">
                <a:latin typeface="Comic Sans MS" panose="030F0702030302020204" pitchFamily="66" charset="0"/>
              </a:rPr>
              <a:t>Step 3:</a:t>
            </a:r>
          </a:p>
          <a:p>
            <a:r>
              <a:rPr lang="en-GB" dirty="0" smtClean="0">
                <a:latin typeface="Comic Sans MS" panose="030F0702030302020204" pitchFamily="66" charset="0"/>
              </a:rPr>
              <a:t>What kind of questions do you have about the topic/image?</a:t>
            </a:r>
          </a:p>
          <a:p>
            <a:r>
              <a:rPr lang="en-GB" dirty="0" smtClean="0">
                <a:latin typeface="Comic Sans MS" panose="030F0702030302020204" pitchFamily="66" charset="0"/>
              </a:rPr>
              <a:t>Write these down in the puzzle box. Make sure everyone writes down at least one thing! Could all have a different coloured pen perhaps?</a:t>
            </a:r>
          </a:p>
          <a:p>
            <a:endParaRPr lang="en-GB" dirty="0">
              <a:latin typeface="Comic Sans MS" panose="030F0702030302020204" pitchFamily="66" charset="0"/>
            </a:endParaRPr>
          </a:p>
        </p:txBody>
      </p:sp>
    </p:spTree>
    <p:extLst>
      <p:ext uri="{BB962C8B-B14F-4D97-AF65-F5344CB8AC3E}">
        <p14:creationId xmlns:p14="http://schemas.microsoft.com/office/powerpoint/2010/main" val="265162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omic Sans MS" panose="030F0702030302020204" pitchFamily="66" charset="0"/>
              </a:rPr>
              <a:t>Step 4</a:t>
            </a:r>
            <a:endParaRPr lang="en-GB" b="1" u="sng" dirty="0">
              <a:latin typeface="Comic Sans MS" panose="030F0702030302020204" pitchFamily="66" charset="0"/>
            </a:endParaRPr>
          </a:p>
        </p:txBody>
      </p:sp>
      <p:sp>
        <p:nvSpPr>
          <p:cNvPr id="3" name="Content Placeholder 2"/>
          <p:cNvSpPr>
            <a:spLocks noGrp="1"/>
          </p:cNvSpPr>
          <p:nvPr>
            <p:ph idx="1"/>
          </p:nvPr>
        </p:nvSpPr>
        <p:spPr>
          <a:xfrm>
            <a:off x="395536" y="1340768"/>
            <a:ext cx="8229600" cy="4525963"/>
          </a:xfrm>
        </p:spPr>
        <p:txBody>
          <a:bodyPr/>
          <a:lstStyle/>
          <a:p>
            <a:pPr marL="0" indent="0" algn="ctr">
              <a:buNone/>
            </a:pPr>
            <a:r>
              <a:rPr lang="en-GB" dirty="0" smtClean="0">
                <a:latin typeface="Comic Sans MS" panose="030F0702030302020204" pitchFamily="66" charset="0"/>
              </a:rPr>
              <a:t>Analyse the different kinds of questions that they have wondered about and identify emerging categories.</a:t>
            </a:r>
            <a:endParaRPr lang="en-GB"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996952"/>
            <a:ext cx="4767263"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048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omic Sans MS" panose="030F0702030302020204" pitchFamily="66" charset="0"/>
              </a:rPr>
              <a:t>Step 5:</a:t>
            </a:r>
            <a:endParaRPr lang="en-GB" b="1" u="sng"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lgn="ctr">
              <a:buNone/>
            </a:pPr>
            <a:r>
              <a:rPr lang="en-GB" dirty="0" smtClean="0">
                <a:latin typeface="Comic Sans MS" panose="030F0702030302020204" pitchFamily="66" charset="0"/>
              </a:rPr>
              <a:t>Describe the category and give each one a title.</a:t>
            </a:r>
          </a:p>
          <a:p>
            <a:endParaRPr lang="en-GB" dirty="0"/>
          </a:p>
          <a:p>
            <a:pPr marL="0" indent="0" algn="ctr">
              <a:buNone/>
            </a:pPr>
            <a:r>
              <a:rPr lang="en-GB" sz="4400" b="1" u="sng" dirty="0" smtClean="0">
                <a:latin typeface="Comic Sans MS" panose="030F0702030302020204" pitchFamily="66" charset="0"/>
              </a:rPr>
              <a:t>Step 6:</a:t>
            </a:r>
          </a:p>
          <a:p>
            <a:pPr marL="0" indent="0" algn="ctr">
              <a:buNone/>
            </a:pPr>
            <a:r>
              <a:rPr lang="en-GB" dirty="0" smtClean="0">
                <a:latin typeface="Comic Sans MS" panose="030F0702030302020204" pitchFamily="66" charset="0"/>
              </a:rPr>
              <a:t>Use the categories to explore the topic in the depth. Students can create a project or this can inform your planning.</a:t>
            </a:r>
            <a:endParaRPr lang="en-GB" dirty="0">
              <a:latin typeface="Comic Sans MS" panose="030F0702030302020204" pitchFamily="66" charset="0"/>
            </a:endParaRPr>
          </a:p>
        </p:txBody>
      </p:sp>
    </p:spTree>
    <p:extLst>
      <p:ext uri="{BB962C8B-B14F-4D97-AF65-F5344CB8AC3E}">
        <p14:creationId xmlns:p14="http://schemas.microsoft.com/office/powerpoint/2010/main" val="1448419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a:solidFill>
            <a:srgbClr val="FFFFCC"/>
          </a:solidFill>
        </p:spPr>
        <p:txBody>
          <a:bodyPr>
            <a:normAutofit fontScale="92500" lnSpcReduction="20000"/>
          </a:bodyPr>
          <a:lstStyle/>
          <a:p>
            <a:r>
              <a:rPr lang="en-GB" dirty="0" smtClean="0">
                <a:latin typeface="Comic Sans MS" panose="030F0702030302020204" pitchFamily="66" charset="0"/>
              </a:rPr>
              <a:t>Look back at the first task we did: “What thinking happens in your lesson?”</a:t>
            </a:r>
          </a:p>
          <a:p>
            <a:endParaRPr lang="en-GB" dirty="0">
              <a:latin typeface="Comic Sans MS" panose="030F0702030302020204" pitchFamily="66" charset="0"/>
            </a:endParaRPr>
          </a:p>
          <a:p>
            <a:r>
              <a:rPr lang="en-GB" dirty="0" smtClean="0">
                <a:latin typeface="Comic Sans MS" panose="030F0702030302020204" pitchFamily="66" charset="0"/>
              </a:rPr>
              <a:t>Using the red pens, could you develop any of the ideas you wrote down so that visible thinking takes place?</a:t>
            </a:r>
          </a:p>
          <a:p>
            <a:endParaRPr lang="en-GB" dirty="0">
              <a:latin typeface="Comic Sans MS" panose="030F0702030302020204" pitchFamily="66" charset="0"/>
            </a:endParaRPr>
          </a:p>
          <a:p>
            <a:r>
              <a:rPr lang="en-GB" dirty="0" smtClean="0">
                <a:latin typeface="Comic Sans MS" panose="030F0702030302020204" pitchFamily="66" charset="0"/>
              </a:rPr>
              <a:t>Think about this to help inform your planning, perhaps you could select one topic where the students take complete ownership and see how it goes </a:t>
            </a:r>
            <a:r>
              <a:rPr lang="en-GB" dirty="0" smtClean="0">
                <a:latin typeface="Comic Sans MS" panose="030F0702030302020204" pitchFamily="66" charset="0"/>
                <a:sym typeface="Wingdings" panose="05000000000000000000" pitchFamily="2" charset="2"/>
              </a:rPr>
              <a:t></a:t>
            </a:r>
            <a:endParaRPr lang="en-GB" dirty="0">
              <a:latin typeface="Comic Sans MS" panose="030F0702030302020204" pitchFamily="66" charset="0"/>
            </a:endParaRPr>
          </a:p>
        </p:txBody>
      </p:sp>
      <p:sp>
        <p:nvSpPr>
          <p:cNvPr id="4" name="Title 1"/>
          <p:cNvSpPr txBox="1">
            <a:spLocks/>
          </p:cNvSpPr>
          <p:nvPr/>
        </p:nvSpPr>
        <p:spPr>
          <a:xfrm>
            <a:off x="493204" y="260648"/>
            <a:ext cx="8229600" cy="1143000"/>
          </a:xfrm>
          <a:prstGeom prst="rect">
            <a:avLst/>
          </a:prstGeom>
          <a:solidFill>
            <a:srgbClr val="FFFF00"/>
          </a:solidFill>
          <a:ln w="1905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Comic Sans MS" panose="030F0702030302020204" pitchFamily="66" charset="0"/>
              </a:rPr>
              <a:t>Plenary</a:t>
            </a:r>
            <a:endParaRPr lang="en-GB" b="1" dirty="0">
              <a:latin typeface="Comic Sans MS" panose="030F0702030302020204" pitchFamily="66" charset="0"/>
            </a:endParaRPr>
          </a:p>
        </p:txBody>
      </p:sp>
    </p:spTree>
    <p:extLst>
      <p:ext uri="{BB962C8B-B14F-4D97-AF65-F5344CB8AC3E}">
        <p14:creationId xmlns:p14="http://schemas.microsoft.com/office/powerpoint/2010/main" val="1090140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w="19050">
            <a:solidFill>
              <a:schemeClr val="tx1"/>
            </a:solidFill>
          </a:ln>
        </p:spPr>
        <p:txBody>
          <a:bodyPr>
            <a:normAutofit/>
          </a:bodyPr>
          <a:lstStyle/>
          <a:p>
            <a:r>
              <a:rPr lang="en-GB" dirty="0" smtClean="0">
                <a:latin typeface="Comic Sans MS" panose="030F0702030302020204" pitchFamily="66" charset="0"/>
              </a:rPr>
              <a:t>John Hattie Visible Learning</a:t>
            </a:r>
            <a:endParaRPr lang="en-GB" dirty="0">
              <a:latin typeface="Comic Sans MS" panose="030F0702030302020204" pitchFamily="66" charset="0"/>
            </a:endParaRPr>
          </a:p>
        </p:txBody>
      </p:sp>
      <p:sp>
        <p:nvSpPr>
          <p:cNvPr id="3" name="Content Placeholder 2"/>
          <p:cNvSpPr>
            <a:spLocks noGrp="1"/>
          </p:cNvSpPr>
          <p:nvPr>
            <p:ph idx="1"/>
          </p:nvPr>
        </p:nvSpPr>
        <p:spPr>
          <a:xfrm>
            <a:off x="467544" y="1578713"/>
            <a:ext cx="8208912" cy="5162655"/>
          </a:xfrm>
          <a:solidFill>
            <a:schemeClr val="accent1">
              <a:lumMod val="20000"/>
              <a:lumOff val="80000"/>
            </a:schemeClr>
          </a:solidFill>
        </p:spPr>
        <p:txBody>
          <a:bodyPr>
            <a:noAutofit/>
          </a:bodyPr>
          <a:lstStyle/>
          <a:p>
            <a:r>
              <a:rPr lang="en-GB" sz="1600" dirty="0">
                <a:latin typeface="Comic Sans MS" panose="030F0702030302020204" pitchFamily="66" charset="0"/>
              </a:rPr>
              <a:t>The principle </a:t>
            </a:r>
            <a:r>
              <a:rPr lang="en-GB" sz="1600" dirty="0" smtClean="0">
                <a:latin typeface="Comic Sans MS" panose="030F0702030302020204" pitchFamily="66" charset="0"/>
              </a:rPr>
              <a:t>is </a:t>
            </a:r>
            <a:r>
              <a:rPr lang="en-GB" sz="1600" dirty="0">
                <a:latin typeface="Comic Sans MS" panose="030F0702030302020204" pitchFamily="66" charset="0"/>
              </a:rPr>
              <a:t>“visible teaching and learning.” </a:t>
            </a:r>
            <a:endParaRPr lang="en-GB" sz="1600" dirty="0" smtClean="0">
              <a:latin typeface="Comic Sans MS" panose="030F0702030302020204" pitchFamily="66" charset="0"/>
            </a:endParaRPr>
          </a:p>
          <a:p>
            <a:r>
              <a:rPr lang="en-GB" sz="1600" dirty="0" smtClean="0">
                <a:latin typeface="Comic Sans MS" panose="030F0702030302020204" pitchFamily="66" charset="0"/>
              </a:rPr>
              <a:t>Hattie stresses that he is telling us nothing new!</a:t>
            </a:r>
          </a:p>
          <a:p>
            <a:r>
              <a:rPr lang="en-GB" sz="1600" dirty="0" smtClean="0">
                <a:latin typeface="Comic Sans MS" panose="030F0702030302020204" pitchFamily="66" charset="0"/>
              </a:rPr>
              <a:t>When </a:t>
            </a:r>
            <a:r>
              <a:rPr lang="en-GB" sz="1600" dirty="0">
                <a:latin typeface="Comic Sans MS" panose="030F0702030302020204" pitchFamily="66" charset="0"/>
              </a:rPr>
              <a:t>the </a:t>
            </a:r>
            <a:r>
              <a:rPr lang="en-GB" sz="1600" b="1" i="1" u="sng" dirty="0">
                <a:latin typeface="Comic Sans MS" panose="030F0702030302020204" pitchFamily="66" charset="0"/>
              </a:rPr>
              <a:t>teaching</a:t>
            </a:r>
            <a:r>
              <a:rPr lang="en-GB" sz="1600" dirty="0">
                <a:latin typeface="Comic Sans MS" panose="030F0702030302020204" pitchFamily="66" charset="0"/>
              </a:rPr>
              <a:t> is visible the student knows what to do </a:t>
            </a:r>
            <a:r>
              <a:rPr lang="en-GB" sz="1600" dirty="0" smtClean="0">
                <a:latin typeface="Comic Sans MS" panose="030F0702030302020204" pitchFamily="66" charset="0"/>
              </a:rPr>
              <a:t>and how </a:t>
            </a:r>
            <a:r>
              <a:rPr lang="en-GB" sz="1600" dirty="0">
                <a:latin typeface="Comic Sans MS" panose="030F0702030302020204" pitchFamily="66" charset="0"/>
              </a:rPr>
              <a:t>to do it. </a:t>
            </a:r>
            <a:endParaRPr lang="en-GB" sz="1600" dirty="0" smtClean="0">
              <a:latin typeface="Comic Sans MS" panose="030F0702030302020204" pitchFamily="66" charset="0"/>
            </a:endParaRPr>
          </a:p>
          <a:p>
            <a:r>
              <a:rPr lang="en-GB" sz="1600" dirty="0" smtClean="0">
                <a:latin typeface="Comic Sans MS" panose="030F0702030302020204" pitchFamily="66" charset="0"/>
              </a:rPr>
              <a:t>When </a:t>
            </a:r>
            <a:r>
              <a:rPr lang="en-GB" sz="1600" dirty="0">
                <a:latin typeface="Comic Sans MS" panose="030F0702030302020204" pitchFamily="66" charset="0"/>
              </a:rPr>
              <a:t>the </a:t>
            </a:r>
            <a:r>
              <a:rPr lang="en-GB" sz="1600" b="1" i="1" u="sng" dirty="0">
                <a:latin typeface="Comic Sans MS" panose="030F0702030302020204" pitchFamily="66" charset="0"/>
              </a:rPr>
              <a:t>learning</a:t>
            </a:r>
            <a:r>
              <a:rPr lang="en-GB" sz="1600" dirty="0">
                <a:latin typeface="Comic Sans MS" panose="030F0702030302020204" pitchFamily="66" charset="0"/>
              </a:rPr>
              <a:t> is visible the teacher knows if learning is occurring or not. </a:t>
            </a:r>
            <a:endParaRPr lang="en-GB" sz="1600" dirty="0" smtClean="0">
              <a:latin typeface="Comic Sans MS" panose="030F0702030302020204" pitchFamily="66" charset="0"/>
            </a:endParaRPr>
          </a:p>
          <a:p>
            <a:r>
              <a:rPr lang="en-GB" sz="1600" dirty="0">
                <a:latin typeface="Comic Sans MS" panose="030F0702030302020204" pitchFamily="66" charset="0"/>
              </a:rPr>
              <a:t>In successful classrooms, both the teaching and learning are visible</a:t>
            </a:r>
            <a:r>
              <a:rPr lang="en-GB" sz="1600" dirty="0" smtClean="0">
                <a:latin typeface="Comic Sans MS" panose="030F0702030302020204" pitchFamily="66" charset="0"/>
              </a:rPr>
              <a:t>.</a:t>
            </a:r>
          </a:p>
          <a:p>
            <a:r>
              <a:rPr lang="en-GB" sz="1600" dirty="0" smtClean="0">
                <a:latin typeface="Comic Sans MS" panose="030F0702030302020204" pitchFamily="66" charset="0"/>
              </a:rPr>
              <a:t>Teaching </a:t>
            </a:r>
            <a:r>
              <a:rPr lang="en-GB" sz="1600" dirty="0">
                <a:latin typeface="Comic Sans MS" panose="030F0702030302020204" pitchFamily="66" charset="0"/>
              </a:rPr>
              <a:t>and learning are visible when </a:t>
            </a:r>
            <a:r>
              <a:rPr lang="en-GB" sz="1600" dirty="0" smtClean="0">
                <a:latin typeface="Comic Sans MS" panose="030F0702030302020204" pitchFamily="66" charset="0"/>
              </a:rPr>
              <a:t>the learning </a:t>
            </a:r>
            <a:r>
              <a:rPr lang="en-GB" sz="1600" dirty="0">
                <a:latin typeface="Comic Sans MS" panose="030F0702030302020204" pitchFamily="66" charset="0"/>
              </a:rPr>
              <a:t>goal is not only challenging but is </a:t>
            </a:r>
            <a:r>
              <a:rPr lang="en-GB" sz="1600" b="1" i="1" u="sng" dirty="0">
                <a:latin typeface="Comic Sans MS" panose="030F0702030302020204" pitchFamily="66" charset="0"/>
              </a:rPr>
              <a:t>explicit</a:t>
            </a:r>
            <a:r>
              <a:rPr lang="en-GB" sz="1600" dirty="0">
                <a:latin typeface="Comic Sans MS" panose="030F0702030302020204" pitchFamily="66" charset="0"/>
              </a:rPr>
              <a:t>. Furthermore, both the teacher and the student work together to attain the </a:t>
            </a:r>
            <a:r>
              <a:rPr lang="en-GB" sz="1600" dirty="0" smtClean="0">
                <a:latin typeface="Comic Sans MS" panose="030F0702030302020204" pitchFamily="66" charset="0"/>
              </a:rPr>
              <a:t>goal, provide </a:t>
            </a:r>
            <a:r>
              <a:rPr lang="en-GB" sz="1600" dirty="0">
                <a:latin typeface="Comic Sans MS" panose="030F0702030302020204" pitchFamily="66" charset="0"/>
              </a:rPr>
              <a:t>feedback, and ascertain whether </a:t>
            </a:r>
            <a:r>
              <a:rPr lang="en-GB" sz="1600" dirty="0" smtClean="0">
                <a:latin typeface="Comic Sans MS" panose="030F0702030302020204" pitchFamily="66" charset="0"/>
              </a:rPr>
              <a:t>and how the </a:t>
            </a:r>
            <a:r>
              <a:rPr lang="en-GB" sz="1600" dirty="0">
                <a:latin typeface="Comic Sans MS" panose="030F0702030302020204" pitchFamily="66" charset="0"/>
              </a:rPr>
              <a:t>student has attained the </a:t>
            </a:r>
            <a:r>
              <a:rPr lang="en-GB" sz="1600" dirty="0" smtClean="0">
                <a:latin typeface="Comic Sans MS" panose="030F0702030302020204" pitchFamily="66" charset="0"/>
              </a:rPr>
              <a:t>goal.</a:t>
            </a:r>
          </a:p>
          <a:p>
            <a:r>
              <a:rPr lang="en-GB" sz="1600" dirty="0" smtClean="0">
                <a:latin typeface="Comic Sans MS" panose="030F0702030302020204" pitchFamily="66" charset="0"/>
              </a:rPr>
              <a:t>Hattie analysed the effects of different teaching and learning methods. His evidence </a:t>
            </a:r>
            <a:r>
              <a:rPr lang="en-GB" sz="1600" dirty="0">
                <a:latin typeface="Comic Sans MS" panose="030F0702030302020204" pitchFamily="66" charset="0"/>
              </a:rPr>
              <a:t>shows that the greatest effects on student </a:t>
            </a:r>
            <a:r>
              <a:rPr lang="en-GB" sz="1600" dirty="0" smtClean="0">
                <a:latin typeface="Comic Sans MS" panose="030F0702030302020204" pitchFamily="66" charset="0"/>
              </a:rPr>
              <a:t>learning come </a:t>
            </a:r>
            <a:r>
              <a:rPr lang="en-GB" sz="1600" dirty="0">
                <a:latin typeface="Comic Sans MS" panose="030F0702030302020204" pitchFamily="66" charset="0"/>
              </a:rPr>
              <a:t>when not only the students become their own teachers (through self-monitoring, and self-assessment), but the teachers </a:t>
            </a:r>
            <a:r>
              <a:rPr lang="en-GB" sz="1600" dirty="0" smtClean="0">
                <a:latin typeface="Comic Sans MS" panose="030F0702030302020204" pitchFamily="66" charset="0"/>
              </a:rPr>
              <a:t>become learners </a:t>
            </a:r>
            <a:r>
              <a:rPr lang="en-GB" sz="1600" dirty="0">
                <a:latin typeface="Comic Sans MS" panose="030F0702030302020204" pitchFamily="66" charset="0"/>
              </a:rPr>
              <a:t>of their own </a:t>
            </a:r>
            <a:r>
              <a:rPr lang="en-GB" sz="1600" dirty="0" smtClean="0">
                <a:latin typeface="Comic Sans MS" panose="030F0702030302020204" pitchFamily="66" charset="0"/>
              </a:rPr>
              <a:t>teaching. </a:t>
            </a:r>
          </a:p>
        </p:txBody>
      </p:sp>
      <p:graphicFrame>
        <p:nvGraphicFramePr>
          <p:cNvPr id="4" name="Table 3"/>
          <p:cNvGraphicFramePr>
            <a:graphicFrameLocks noGrp="1"/>
          </p:cNvGraphicFramePr>
          <p:nvPr>
            <p:extLst>
              <p:ext uri="{D42A27DB-BD31-4B8C-83A1-F6EECF244321}">
                <p14:modId xmlns:p14="http://schemas.microsoft.com/office/powerpoint/2010/main" val="40902034"/>
              </p:ext>
            </p:extLst>
          </p:nvPr>
        </p:nvGraphicFramePr>
        <p:xfrm>
          <a:off x="611560" y="5445224"/>
          <a:ext cx="7992888" cy="914400"/>
        </p:xfrm>
        <a:graphic>
          <a:graphicData uri="http://schemas.openxmlformats.org/drawingml/2006/table">
            <a:tbl>
              <a:tblPr firstRow="1" bandRow="1">
                <a:tableStyleId>{5C22544A-7EE6-4342-B048-85BDC9FD1C3A}</a:tableStyleId>
              </a:tblPr>
              <a:tblGrid>
                <a:gridCol w="2664296"/>
                <a:gridCol w="2664296"/>
                <a:gridCol w="2664296"/>
              </a:tblGrid>
              <a:tr h="370840">
                <a:tc>
                  <a:txBody>
                    <a:bodyPr/>
                    <a:lstStyle/>
                    <a:p>
                      <a:r>
                        <a:rPr lang="en-GB" dirty="0" smtClean="0"/>
                        <a:t>How can we/do we make teaching visible?</a:t>
                      </a:r>
                      <a:endParaRPr lang="en-GB" dirty="0"/>
                    </a:p>
                  </a:txBody>
                  <a:tcPr/>
                </a:tc>
                <a:tc>
                  <a:txBody>
                    <a:bodyPr/>
                    <a:lstStyle/>
                    <a:p>
                      <a:r>
                        <a:rPr lang="en-GB" dirty="0" smtClean="0"/>
                        <a:t>How can we/do we make learning visible?</a:t>
                      </a:r>
                      <a:endParaRPr lang="en-GB" dirty="0"/>
                    </a:p>
                  </a:txBody>
                  <a:tcPr/>
                </a:tc>
                <a:tc>
                  <a:txBody>
                    <a:bodyPr/>
                    <a:lstStyle/>
                    <a:p>
                      <a:r>
                        <a:rPr lang="en-GB" dirty="0" smtClean="0"/>
                        <a:t>How can teachers become learners</a:t>
                      </a:r>
                      <a:r>
                        <a:rPr lang="en-GB" baseline="0" dirty="0" smtClean="0"/>
                        <a:t> of their own teaching?</a:t>
                      </a:r>
                      <a:endParaRPr lang="en-GB" dirty="0"/>
                    </a:p>
                  </a:txBody>
                  <a:tcPr/>
                </a:tc>
              </a:tr>
            </a:tbl>
          </a:graphicData>
        </a:graphic>
      </p:graphicFrame>
    </p:spTree>
    <p:extLst>
      <p:ext uri="{BB962C8B-B14F-4D97-AF65-F5344CB8AC3E}">
        <p14:creationId xmlns:p14="http://schemas.microsoft.com/office/powerpoint/2010/main" val="867135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88840"/>
            <a:ext cx="8229600" cy="1143000"/>
          </a:xfrm>
        </p:spPr>
        <p:txBody>
          <a:bodyPr>
            <a:normAutofit fontScale="90000"/>
          </a:bodyPr>
          <a:lstStyle/>
          <a:p>
            <a:r>
              <a:rPr lang="en-GB" dirty="0" smtClean="0">
                <a:solidFill>
                  <a:srgbClr val="FF0000"/>
                </a:solidFill>
                <a:latin typeface="Comic Sans MS" panose="030F0702030302020204" pitchFamily="66" charset="0"/>
              </a:rPr>
              <a:t>How can we make learning visible? It’s a big topic, but </a:t>
            </a:r>
            <a:r>
              <a:rPr lang="en-GB" dirty="0">
                <a:solidFill>
                  <a:srgbClr val="FF0000"/>
                </a:solidFill>
                <a:latin typeface="Comic Sans MS" panose="030F0702030302020204" pitchFamily="66" charset="0"/>
              </a:rPr>
              <a:t>o</a:t>
            </a:r>
            <a:r>
              <a:rPr lang="en-GB" dirty="0" smtClean="0">
                <a:solidFill>
                  <a:srgbClr val="FF0000"/>
                </a:solidFill>
                <a:latin typeface="Comic Sans MS" panose="030F0702030302020204" pitchFamily="66" charset="0"/>
              </a:rPr>
              <a:t>ne way is through making the ‘thinking’ visible.</a:t>
            </a:r>
            <a:br>
              <a:rPr lang="en-GB" dirty="0" smtClean="0">
                <a:solidFill>
                  <a:srgbClr val="FF0000"/>
                </a:solidFill>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endParaRPr lang="en-GB" dirty="0">
              <a:solidFill>
                <a:srgbClr val="7030A0"/>
              </a:solidFill>
            </a:endParaRPr>
          </a:p>
        </p:txBody>
      </p:sp>
      <p:sp>
        <p:nvSpPr>
          <p:cNvPr id="3" name="Content Placeholder 2"/>
          <p:cNvSpPr>
            <a:spLocks noGrp="1"/>
          </p:cNvSpPr>
          <p:nvPr>
            <p:ph idx="1"/>
          </p:nvPr>
        </p:nvSpPr>
        <p:spPr>
          <a:xfrm>
            <a:off x="421196" y="4941168"/>
            <a:ext cx="8229600" cy="1617043"/>
          </a:xfrm>
        </p:spPr>
        <p:txBody>
          <a:bodyPr/>
          <a:lstStyle/>
          <a:p>
            <a:pPr marL="0" indent="0" algn="ctr">
              <a:buNone/>
            </a:pPr>
            <a:r>
              <a:rPr lang="en-GB" b="1" dirty="0" smtClean="0">
                <a:latin typeface="Comic Sans MS" panose="030F0702030302020204" pitchFamily="66" charset="0"/>
              </a:rPr>
              <a:t>On the back of your info sheet, write down your responses to this question.</a:t>
            </a:r>
            <a:endParaRPr lang="en-GB" b="1" dirty="0">
              <a:latin typeface="Comic Sans MS" panose="030F0702030302020204" pitchFamily="66" charset="0"/>
            </a:endParaRPr>
          </a:p>
        </p:txBody>
      </p:sp>
      <p:sp>
        <p:nvSpPr>
          <p:cNvPr id="4" name="Rectangle 3"/>
          <p:cNvSpPr/>
          <p:nvPr/>
        </p:nvSpPr>
        <p:spPr>
          <a:xfrm>
            <a:off x="179512" y="3140968"/>
            <a:ext cx="8712968" cy="17281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7030A0"/>
                </a:solidFill>
                <a:latin typeface="Comic Sans MS" panose="030F0702030302020204" pitchFamily="66" charset="0"/>
                <a:ea typeface="+mj-ea"/>
                <a:cs typeface="+mj-cs"/>
              </a:rPr>
              <a:t>What ‘thinking’ happens in your lessons? How do you know?</a:t>
            </a:r>
            <a:endParaRPr lang="en-GB" b="1" dirty="0">
              <a:latin typeface="Comic Sans MS" panose="030F0702030302020204" pitchFamily="66" charset="0"/>
            </a:endParaRPr>
          </a:p>
        </p:txBody>
      </p:sp>
    </p:spTree>
    <p:extLst>
      <p:ext uri="{BB962C8B-B14F-4D97-AF65-F5344CB8AC3E}">
        <p14:creationId xmlns:p14="http://schemas.microsoft.com/office/powerpoint/2010/main" val="3282907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79512" y="1600200"/>
            <a:ext cx="8784976" cy="4997152"/>
          </a:xfrm>
        </p:spPr>
        <p:txBody>
          <a:bodyPr>
            <a:normAutofit fontScale="62500" lnSpcReduction="20000"/>
          </a:bodyPr>
          <a:lstStyle/>
          <a:p>
            <a:r>
              <a:rPr lang="en-GB" dirty="0" smtClean="0">
                <a:solidFill>
                  <a:srgbClr val="FF0000"/>
                </a:solidFill>
                <a:latin typeface="Comic Sans MS" panose="030F0702030302020204" pitchFamily="66" charset="0"/>
              </a:rPr>
              <a:t>Hattie outlines eight mind frames. We will focus on three of these mind frames in particular as we look at making learning visible. These are: talking about learning (beyond bloom), dialogue over monologue (understanding), and the language of learning.</a:t>
            </a:r>
          </a:p>
          <a:p>
            <a:r>
              <a:rPr lang="en-GB" dirty="0" smtClean="0">
                <a:latin typeface="Comic Sans MS" panose="030F0702030302020204" pitchFamily="66" charset="0"/>
              </a:rPr>
              <a:t>The idea of visible learning is to externalise the processes of thought so that learners get a better handle on them</a:t>
            </a:r>
            <a:r>
              <a:rPr lang="en-GB" dirty="0">
                <a:latin typeface="Comic Sans MS" panose="030F0702030302020204" pitchFamily="66" charset="0"/>
              </a:rPr>
              <a:t> </a:t>
            </a:r>
            <a:r>
              <a:rPr lang="en-GB" dirty="0" smtClean="0">
                <a:latin typeface="Comic Sans MS" panose="030F0702030302020204" pitchFamily="66" charset="0"/>
              </a:rPr>
              <a:t>(metacognition or ‘thinking about thinking’).</a:t>
            </a:r>
          </a:p>
          <a:p>
            <a:r>
              <a:rPr lang="en-GB" dirty="0" smtClean="0">
                <a:latin typeface="Comic Sans MS" panose="030F0702030302020204" pitchFamily="66" charset="0"/>
              </a:rPr>
              <a:t>It’s about establishing a positive, engaged and thoughtful culture of learning in classrooms using a range of strategies.</a:t>
            </a:r>
          </a:p>
          <a:p>
            <a:r>
              <a:rPr lang="en-GB" dirty="0" smtClean="0">
                <a:latin typeface="Comic Sans MS" panose="030F0702030302020204" pitchFamily="66" charset="0"/>
              </a:rPr>
              <a:t>When thinking is made visible, we not only get a window into what students already understand but also </a:t>
            </a:r>
            <a:r>
              <a:rPr lang="en-GB" i="1" dirty="0" smtClean="0">
                <a:latin typeface="Comic Sans MS" panose="030F0702030302020204" pitchFamily="66" charset="0"/>
              </a:rPr>
              <a:t>how</a:t>
            </a:r>
            <a:r>
              <a:rPr lang="en-GB" dirty="0" smtClean="0">
                <a:latin typeface="Comic Sans MS" panose="030F0702030302020204" pitchFamily="66" charset="0"/>
              </a:rPr>
              <a:t> they understand it. This gives us the opportunity to plan lessons that will take students learning to the next level and enable continued engagement with the ideas being explored</a:t>
            </a:r>
            <a:r>
              <a:rPr lang="en-GB" dirty="0">
                <a:latin typeface="Comic Sans MS" panose="030F0702030302020204" pitchFamily="66" charset="0"/>
              </a:rPr>
              <a:t> </a:t>
            </a:r>
            <a:r>
              <a:rPr lang="en-GB" dirty="0" smtClean="0">
                <a:latin typeface="Comic Sans MS" panose="030F0702030302020204" pitchFamily="66" charset="0"/>
              </a:rPr>
              <a:t>(learners become their own teachers and teachers become learners of their own teaching).</a:t>
            </a:r>
            <a:endParaRPr lang="en-GB" dirty="0">
              <a:latin typeface="Comic Sans MS" panose="030F0702030302020204" pitchFamily="66" charset="0"/>
            </a:endParaRPr>
          </a:p>
          <a:p>
            <a:r>
              <a:rPr lang="en-GB" dirty="0">
                <a:latin typeface="Comic Sans MS" panose="030F0702030302020204" pitchFamily="66" charset="0"/>
                <a:hlinkClick r:id="rId3"/>
              </a:rPr>
              <a:t>https://</a:t>
            </a:r>
            <a:r>
              <a:rPr lang="en-GB" dirty="0" smtClean="0">
                <a:latin typeface="Comic Sans MS" panose="030F0702030302020204" pitchFamily="66" charset="0"/>
                <a:hlinkClick r:id="rId3"/>
              </a:rPr>
              <a:t>www.youtube.com/watch?v=QkGiplxftYA</a:t>
            </a:r>
            <a:r>
              <a:rPr lang="en-GB" dirty="0" smtClean="0">
                <a:latin typeface="Comic Sans MS" panose="030F0702030302020204" pitchFamily="66" charset="0"/>
              </a:rPr>
              <a:t> </a:t>
            </a:r>
          </a:p>
          <a:p>
            <a:r>
              <a:rPr lang="en-GB" dirty="0">
                <a:latin typeface="Comic Sans MS" panose="030F0702030302020204" pitchFamily="66" charset="0"/>
                <a:hlinkClick r:id="rId4"/>
              </a:rPr>
              <a:t>https://</a:t>
            </a:r>
            <a:r>
              <a:rPr lang="en-GB" dirty="0" smtClean="0">
                <a:latin typeface="Comic Sans MS" panose="030F0702030302020204" pitchFamily="66" charset="0"/>
                <a:hlinkClick r:id="rId4"/>
              </a:rPr>
              <a:t>www.youtube.com/watch?v=z-Vu_CqyEpo</a:t>
            </a:r>
            <a:r>
              <a:rPr lang="en-GB" dirty="0" smtClean="0">
                <a:latin typeface="Comic Sans MS" panose="030F0702030302020204" pitchFamily="66" charset="0"/>
              </a:rPr>
              <a:t> </a:t>
            </a:r>
          </a:p>
          <a:p>
            <a:endParaRPr lang="en-GB" dirty="0">
              <a:latin typeface="Comic Sans MS" panose="030F0702030302020204" pitchFamily="66" charset="0"/>
            </a:endParaRPr>
          </a:p>
        </p:txBody>
      </p:sp>
      <p:sp>
        <p:nvSpPr>
          <p:cNvPr id="4" name="TextBox 3"/>
          <p:cNvSpPr txBox="1"/>
          <p:nvPr/>
        </p:nvSpPr>
        <p:spPr>
          <a:xfrm>
            <a:off x="6516216" y="5661248"/>
            <a:ext cx="2627784" cy="1200329"/>
          </a:xfrm>
          <a:prstGeom prst="rect">
            <a:avLst/>
          </a:prstGeom>
          <a:solidFill>
            <a:srgbClr val="FFFF00"/>
          </a:solidFill>
          <a:ln w="28575">
            <a:solidFill>
              <a:schemeClr val="tx1"/>
            </a:solidFill>
          </a:ln>
        </p:spPr>
        <p:txBody>
          <a:bodyPr wrap="square" rtlCol="0">
            <a:spAutoFit/>
          </a:bodyPr>
          <a:lstStyle/>
          <a:p>
            <a:r>
              <a:rPr lang="en-GB" dirty="0" smtClean="0"/>
              <a:t>As you watch the clips, what do you notice that provides evidence of visible learning?</a:t>
            </a:r>
            <a:endParaRPr lang="en-GB" dirty="0"/>
          </a:p>
        </p:txBody>
      </p:sp>
      <p:sp>
        <p:nvSpPr>
          <p:cNvPr id="5" name="Title 1"/>
          <p:cNvSpPr txBox="1">
            <a:spLocks/>
          </p:cNvSpPr>
          <p:nvPr/>
        </p:nvSpPr>
        <p:spPr>
          <a:xfrm>
            <a:off x="467544" y="260648"/>
            <a:ext cx="8229600" cy="1143000"/>
          </a:xfrm>
          <a:prstGeom prst="rect">
            <a:avLst/>
          </a:prstGeom>
          <a:solidFill>
            <a:srgbClr val="FFFF00"/>
          </a:solidFill>
          <a:ln w="19050">
            <a:solidFill>
              <a:schemeClr val="tx1"/>
            </a:solid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Comic Sans MS" panose="030F0702030302020204" pitchFamily="66" charset="0"/>
              </a:rPr>
              <a:t>What is making thinking visible?</a:t>
            </a:r>
          </a:p>
        </p:txBody>
      </p:sp>
    </p:spTree>
    <p:extLst>
      <p:ext uri="{BB962C8B-B14F-4D97-AF65-F5344CB8AC3E}">
        <p14:creationId xmlns:p14="http://schemas.microsoft.com/office/powerpoint/2010/main" val="531162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latin typeface="Comic Sans MS" panose="030F0702030302020204" pitchFamily="66" charset="0"/>
              </a:rPr>
              <a:t>Just knowing ‘stuff’ has now become the focus of education through examinations and constant assessment.</a:t>
            </a:r>
          </a:p>
          <a:p>
            <a:r>
              <a:rPr lang="en-GB" dirty="0" smtClean="0">
                <a:latin typeface="Comic Sans MS" panose="030F0702030302020204" pitchFamily="66" charset="0"/>
              </a:rPr>
              <a:t>But it’s ‘thinking with’ that’s important, as what they learn becomes more meaningful to their lives.</a:t>
            </a:r>
          </a:p>
          <a:p>
            <a:r>
              <a:rPr lang="en-GB" dirty="0" smtClean="0">
                <a:latin typeface="Comic Sans MS" panose="030F0702030302020204" pitchFamily="66" charset="0"/>
              </a:rPr>
              <a:t>Learning has become ‘training’ rather than ‘thinking’.</a:t>
            </a:r>
          </a:p>
          <a:p>
            <a:r>
              <a:rPr lang="en-GB" dirty="0" smtClean="0">
                <a:latin typeface="Comic Sans MS" panose="030F0702030302020204" pitchFamily="66" charset="0"/>
              </a:rPr>
              <a:t>When the ‘thinking’ component is missing, the learning is likely to be missed as well (</a:t>
            </a:r>
            <a:r>
              <a:rPr lang="en-GB" dirty="0" err="1" smtClean="0">
                <a:latin typeface="Comic Sans MS" panose="030F0702030302020204" pitchFamily="66" charset="0"/>
              </a:rPr>
              <a:t>Ritchart</a:t>
            </a:r>
            <a:r>
              <a:rPr lang="en-GB" dirty="0" smtClean="0">
                <a:latin typeface="Comic Sans MS" panose="030F0702030302020204" pitchFamily="66" charset="0"/>
              </a:rPr>
              <a:t> 2011)</a:t>
            </a:r>
          </a:p>
          <a:p>
            <a:endParaRPr lang="en-GB" dirty="0"/>
          </a:p>
        </p:txBody>
      </p:sp>
      <p:sp>
        <p:nvSpPr>
          <p:cNvPr id="4" name="Title 1"/>
          <p:cNvSpPr txBox="1">
            <a:spLocks/>
          </p:cNvSpPr>
          <p:nvPr/>
        </p:nvSpPr>
        <p:spPr>
          <a:xfrm>
            <a:off x="467544" y="242575"/>
            <a:ext cx="8229600" cy="1143000"/>
          </a:xfrm>
          <a:prstGeom prst="rect">
            <a:avLst/>
          </a:prstGeom>
          <a:solidFill>
            <a:srgbClr val="FFFF00"/>
          </a:solidFill>
          <a:ln w="19050">
            <a:solidFill>
              <a:schemeClr val="tx1"/>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Comic Sans MS" panose="030F0702030302020204" pitchFamily="66" charset="0"/>
              </a:rPr>
              <a:t>Why is making thinking visible important?</a:t>
            </a:r>
          </a:p>
        </p:txBody>
      </p:sp>
    </p:spTree>
    <p:extLst>
      <p:ext uri="{BB962C8B-B14F-4D97-AF65-F5344CB8AC3E}">
        <p14:creationId xmlns:p14="http://schemas.microsoft.com/office/powerpoint/2010/main" val="3112371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lstStyle/>
          <a:p>
            <a:pPr marL="0" indent="0" algn="ctr">
              <a:buNone/>
            </a:pPr>
            <a:r>
              <a:rPr lang="en-GB" dirty="0" smtClean="0">
                <a:latin typeface="Comic Sans MS" panose="030F0702030302020204" pitchFamily="66" charset="0"/>
              </a:rPr>
              <a:t>What questions do you tend to ask in your everyday teaching practice?</a:t>
            </a:r>
          </a:p>
          <a:p>
            <a:pPr marL="0" indent="0">
              <a:buNone/>
            </a:pPr>
            <a:endParaRPr lang="en-GB" dirty="0" smtClean="0">
              <a:latin typeface="Comic Sans MS" panose="030F0702030302020204" pitchFamily="66" charset="0"/>
            </a:endParaRPr>
          </a:p>
          <a:p>
            <a:pPr marL="0" indent="0" algn="ctr">
              <a:buNone/>
            </a:pPr>
            <a:r>
              <a:rPr lang="en-GB" dirty="0" smtClean="0">
                <a:latin typeface="Comic Sans MS" panose="030F0702030302020204" pitchFamily="66" charset="0"/>
              </a:rPr>
              <a:t>Brainstorm your ideas as a group.</a:t>
            </a:r>
          </a:p>
          <a:p>
            <a:endParaRPr lang="en-GB" dirty="0">
              <a:latin typeface="Comic Sans MS" panose="030F0702030302020204" pitchFamily="66" charset="0"/>
            </a:endParaRPr>
          </a:p>
          <a:p>
            <a:endParaRPr lang="en-GB" dirty="0"/>
          </a:p>
        </p:txBody>
      </p:sp>
      <p:sp>
        <p:nvSpPr>
          <p:cNvPr id="4" name="Title 1"/>
          <p:cNvSpPr txBox="1">
            <a:spLocks/>
          </p:cNvSpPr>
          <p:nvPr/>
        </p:nvSpPr>
        <p:spPr>
          <a:xfrm>
            <a:off x="467544" y="260648"/>
            <a:ext cx="8229600" cy="1143000"/>
          </a:xfrm>
          <a:prstGeom prst="rect">
            <a:avLst/>
          </a:prstGeom>
          <a:solidFill>
            <a:srgbClr val="FFFF00"/>
          </a:solidFill>
          <a:ln w="19050">
            <a:solidFill>
              <a:schemeClr val="tx1"/>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Comic Sans MS" panose="030F0702030302020204" pitchFamily="66" charset="0"/>
              </a:rPr>
              <a:t>Strategy 1:</a:t>
            </a:r>
            <a:br>
              <a:rPr lang="en-GB" b="1" dirty="0">
                <a:latin typeface="Comic Sans MS" panose="030F0702030302020204" pitchFamily="66" charset="0"/>
              </a:rPr>
            </a:br>
            <a:r>
              <a:rPr lang="en-GB" b="1" dirty="0">
                <a:latin typeface="Comic Sans MS" panose="030F0702030302020204" pitchFamily="66" charset="0"/>
              </a:rPr>
              <a:t>Questioning: Beyond Bloom!</a:t>
            </a:r>
          </a:p>
        </p:txBody>
      </p:sp>
    </p:spTree>
    <p:extLst>
      <p:ext uri="{BB962C8B-B14F-4D97-AF65-F5344CB8AC3E}">
        <p14:creationId xmlns:p14="http://schemas.microsoft.com/office/powerpoint/2010/main" val="3312112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Beyond Bloom…</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latin typeface="Comic Sans MS" panose="030F0702030302020204" pitchFamily="66" charset="0"/>
              </a:rPr>
              <a:t>Questioning has long been a focus in education. Bloom is usually used as a template for teachers to ask better questions.</a:t>
            </a:r>
          </a:p>
          <a:p>
            <a:r>
              <a:rPr lang="en-GB" dirty="0" smtClean="0">
                <a:latin typeface="Comic Sans MS" panose="030F0702030302020204" pitchFamily="66" charset="0"/>
              </a:rPr>
              <a:t>However using Bloom can be difficult to use in the spur of the moment, although great for observations!</a:t>
            </a:r>
          </a:p>
          <a:p>
            <a:r>
              <a:rPr lang="en-GB" dirty="0" smtClean="0">
                <a:latin typeface="Comic Sans MS" panose="030F0702030302020204" pitchFamily="66" charset="0"/>
              </a:rPr>
              <a:t>So what about questioning in our everyday teaching…and how can we use questioning to make thinking visible in the classroom?</a:t>
            </a:r>
            <a:endParaRPr lang="en-GB" dirty="0">
              <a:latin typeface="Comic Sans MS" panose="030F0702030302020204" pitchFamily="66" charset="0"/>
            </a:endParaRPr>
          </a:p>
        </p:txBody>
      </p:sp>
      <p:sp>
        <p:nvSpPr>
          <p:cNvPr id="4" name="Title 1"/>
          <p:cNvSpPr txBox="1">
            <a:spLocks/>
          </p:cNvSpPr>
          <p:nvPr/>
        </p:nvSpPr>
        <p:spPr>
          <a:xfrm>
            <a:off x="467544" y="260648"/>
            <a:ext cx="8229600" cy="1143000"/>
          </a:xfrm>
          <a:prstGeom prst="rect">
            <a:avLst/>
          </a:prstGeom>
          <a:solidFill>
            <a:srgbClr val="FFFF00"/>
          </a:solidFill>
          <a:ln w="1905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Comic Sans MS" panose="030F0702030302020204" pitchFamily="66" charset="0"/>
              </a:rPr>
              <a:t>Beyond </a:t>
            </a:r>
            <a:r>
              <a:rPr lang="en-GB" b="1" dirty="0">
                <a:latin typeface="Comic Sans MS" panose="030F0702030302020204" pitchFamily="66" charset="0"/>
              </a:rPr>
              <a:t>Bloom!</a:t>
            </a:r>
          </a:p>
        </p:txBody>
      </p:sp>
    </p:spTree>
    <p:extLst>
      <p:ext uri="{BB962C8B-B14F-4D97-AF65-F5344CB8AC3E}">
        <p14:creationId xmlns:p14="http://schemas.microsoft.com/office/powerpoint/2010/main" val="2209765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r>
              <a:rPr lang="en-GB" dirty="0" smtClean="0">
                <a:latin typeface="Comic Sans MS" panose="030F0702030302020204" pitchFamily="66" charset="0"/>
              </a:rPr>
              <a:t>Ask </a:t>
            </a:r>
            <a:r>
              <a:rPr lang="en-GB" b="1" i="1" dirty="0" smtClean="0">
                <a:latin typeface="Comic Sans MS" panose="030F0702030302020204" pitchFamily="66" charset="0"/>
              </a:rPr>
              <a:t>authentic questions</a:t>
            </a:r>
            <a:r>
              <a:rPr lang="en-GB" dirty="0" smtClean="0">
                <a:latin typeface="Comic Sans MS" panose="030F0702030302020204" pitchFamily="66" charset="0"/>
              </a:rPr>
              <a:t>-questions that we don’t even know the answer to! </a:t>
            </a:r>
          </a:p>
          <a:p>
            <a:pPr marL="0" indent="0" algn="ctr">
              <a:buNone/>
            </a:pPr>
            <a:r>
              <a:rPr lang="en-GB" dirty="0">
                <a:latin typeface="Comic Sans MS" panose="030F0702030302020204" pitchFamily="66" charset="0"/>
              </a:rPr>
              <a:t>A</a:t>
            </a:r>
            <a:r>
              <a:rPr lang="en-GB" dirty="0" smtClean="0">
                <a:latin typeface="Comic Sans MS" panose="030F0702030302020204" pitchFamily="66" charset="0"/>
              </a:rPr>
              <a:t>lso great for Growth </a:t>
            </a:r>
            <a:r>
              <a:rPr lang="en-GB" dirty="0" err="1" smtClean="0">
                <a:latin typeface="Comic Sans MS" panose="030F0702030302020204" pitchFamily="66" charset="0"/>
              </a:rPr>
              <a:t>Mindset</a:t>
            </a:r>
            <a:r>
              <a:rPr lang="en-GB" dirty="0" smtClean="0">
                <a:latin typeface="Comic Sans MS" panose="030F0702030302020204" pitchFamily="66" charset="0"/>
              </a:rPr>
              <a:t> as it’s fostering a community of enquiry and allows the students to also see us as learners.</a:t>
            </a:r>
            <a:endParaRPr lang="en-GB" dirty="0">
              <a:latin typeface="Comic Sans MS" panose="030F0702030302020204" pitchFamily="66" charset="0"/>
            </a:endParaRPr>
          </a:p>
        </p:txBody>
      </p:sp>
      <p:sp>
        <p:nvSpPr>
          <p:cNvPr id="4" name="Title 1"/>
          <p:cNvSpPr txBox="1">
            <a:spLocks/>
          </p:cNvSpPr>
          <p:nvPr/>
        </p:nvSpPr>
        <p:spPr>
          <a:xfrm>
            <a:off x="495877" y="260648"/>
            <a:ext cx="8229600" cy="1143000"/>
          </a:xfrm>
          <a:prstGeom prst="rect">
            <a:avLst/>
          </a:prstGeom>
          <a:solidFill>
            <a:srgbClr val="FFFF00"/>
          </a:solidFill>
          <a:ln w="19050">
            <a:solidFill>
              <a:schemeClr val="tx1"/>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1) </a:t>
            </a:r>
            <a:r>
              <a:rPr lang="en-GB" b="1" dirty="0">
                <a:latin typeface="Comic Sans MS" panose="030F0702030302020204" pitchFamily="66" charset="0"/>
              </a:rPr>
              <a:t>Model our interest in the topic!</a:t>
            </a:r>
          </a:p>
        </p:txBody>
      </p:sp>
    </p:spTree>
    <p:extLst>
      <p:ext uri="{BB962C8B-B14F-4D97-AF65-F5344CB8AC3E}">
        <p14:creationId xmlns:p14="http://schemas.microsoft.com/office/powerpoint/2010/main" val="3019955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2776"/>
          </a:xfrm>
        </p:spPr>
        <p:txBody>
          <a:bodyPr>
            <a:normAutofit/>
          </a:bodyPr>
          <a:lstStyle/>
          <a:p>
            <a:r>
              <a:rPr lang="en-GB" sz="6000" b="1" dirty="0" smtClean="0">
                <a:latin typeface="Comic Sans MS" panose="030F0702030302020204" pitchFamily="66" charset="0"/>
              </a:rPr>
              <a:t>What’s the story?</a:t>
            </a:r>
            <a:endParaRPr lang="en-GB" sz="6000" b="1" dirty="0">
              <a:latin typeface="Comic Sans MS" panose="030F0702030302020204" pitchFamily="66" charset="0"/>
            </a:endParaRPr>
          </a:p>
        </p:txBody>
      </p:sp>
      <p:sp>
        <p:nvSpPr>
          <p:cNvPr id="3" name="Content Placeholder 2"/>
          <p:cNvSpPr>
            <a:spLocks noGrp="1"/>
          </p:cNvSpPr>
          <p:nvPr>
            <p:ph idx="1"/>
          </p:nvPr>
        </p:nvSpPr>
        <p:spPr/>
        <p:txBody>
          <a:bodyPr/>
          <a:lstStyle/>
          <a:p>
            <a:endParaRPr lang="en-GB"/>
          </a:p>
        </p:txBody>
      </p:sp>
      <p:pic>
        <p:nvPicPr>
          <p:cNvPr id="3074" name="Picture 2" descr="File:The cow p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 y="1268760"/>
            <a:ext cx="9137569" cy="570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172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1469</Words>
  <Application>Microsoft Office PowerPoint</Application>
  <PresentationFormat>On-screen Show (4:3)</PresentationFormat>
  <Paragraphs>112</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Making Thinking Visible</vt:lpstr>
      <vt:lpstr>John Hattie Visible Learning</vt:lpstr>
      <vt:lpstr>How can we make learning visible? It’s a big topic, but one way is through making the ‘thinking’ visible.  </vt:lpstr>
      <vt:lpstr>PowerPoint Presentation</vt:lpstr>
      <vt:lpstr>PowerPoint Presentation</vt:lpstr>
      <vt:lpstr>PowerPoint Presentation</vt:lpstr>
      <vt:lpstr>Beyond Bloom…</vt:lpstr>
      <vt:lpstr>PowerPoint Presentation</vt:lpstr>
      <vt:lpstr>What’s the story?</vt:lpstr>
      <vt:lpstr>PowerPoint Presentation</vt:lpstr>
      <vt:lpstr>Less teacher talk and more listening!</vt:lpstr>
      <vt:lpstr>PowerPoint Presentation</vt:lpstr>
      <vt:lpstr>PowerPoint Presentation</vt:lpstr>
      <vt:lpstr>Step 1:</vt:lpstr>
      <vt:lpstr>Step 2:</vt:lpstr>
      <vt:lpstr>Step 4</vt:lpstr>
      <vt:lpstr>Step 5:</vt:lpstr>
      <vt:lpstr>Plenary</vt:lpstr>
    </vt:vector>
  </TitlesOfParts>
  <Company>Authorised Users Only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Thinking Visible</dc:title>
  <dc:creator>J Speakes</dc:creator>
  <cp:lastModifiedBy>K Lang</cp:lastModifiedBy>
  <cp:revision>24</cp:revision>
  <cp:lastPrinted>2016-02-11T10:26:43Z</cp:lastPrinted>
  <dcterms:created xsi:type="dcterms:W3CDTF">2016-01-29T11:05:24Z</dcterms:created>
  <dcterms:modified xsi:type="dcterms:W3CDTF">2016-02-24T13:08:34Z</dcterms:modified>
</cp:coreProperties>
</file>