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286" r:id="rId2"/>
    <p:sldId id="287" r:id="rId3"/>
    <p:sldId id="288" r:id="rId4"/>
    <p:sldId id="256" r:id="rId5"/>
    <p:sldId id="257" r:id="rId6"/>
    <p:sldId id="259" r:id="rId7"/>
    <p:sldId id="261" r:id="rId8"/>
    <p:sldId id="263" r:id="rId9"/>
    <p:sldId id="270" r:id="rId10"/>
    <p:sldId id="264" r:id="rId11"/>
    <p:sldId id="280" r:id="rId12"/>
    <p:sldId id="283" r:id="rId13"/>
    <p:sldId id="272" r:id="rId14"/>
    <p:sldId id="295" r:id="rId15"/>
    <p:sldId id="278" r:id="rId16"/>
    <p:sldId id="298" r:id="rId17"/>
    <p:sldId id="281" r:id="rId18"/>
    <p:sldId id="297" r:id="rId19"/>
    <p:sldId id="267" r:id="rId20"/>
    <p:sldId id="291" r:id="rId21"/>
    <p:sldId id="273" r:id="rId22"/>
    <p:sldId id="274" r:id="rId23"/>
    <p:sldId id="275" r:id="rId24"/>
    <p:sldId id="276" r:id="rId25"/>
    <p:sldId id="279" r:id="rId26"/>
    <p:sldId id="296" r:id="rId27"/>
    <p:sldId id="282" r:id="rId28"/>
    <p:sldId id="277" r:id="rId29"/>
    <p:sldId id="289" r:id="rId30"/>
    <p:sldId id="290" r:id="rId31"/>
    <p:sldId id="292" r:id="rId32"/>
    <p:sldId id="293" r:id="rId33"/>
    <p:sldId id="29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34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14915B-E364-6948-907E-69EF3BD9F27F}" type="datetimeFigureOut">
              <a:rPr lang="en-US" smtClean="0"/>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6B8A2E-EC55-1F4D-BD65-043AD28472C3}" type="slidenum">
              <a:rPr lang="en-US" smtClean="0"/>
              <a:t>‹#›</a:t>
            </a:fld>
            <a:endParaRPr lang="en-US"/>
          </a:p>
        </p:txBody>
      </p:sp>
    </p:spTree>
    <p:extLst>
      <p:ext uri="{BB962C8B-B14F-4D97-AF65-F5344CB8AC3E}">
        <p14:creationId xmlns:p14="http://schemas.microsoft.com/office/powerpoint/2010/main" val="18680227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B8A2E-EC55-1F4D-BD65-043AD28472C3}" type="slidenum">
              <a:rPr lang="en-US" smtClean="0"/>
              <a:t>10</a:t>
            </a:fld>
            <a:endParaRPr lang="en-US"/>
          </a:p>
        </p:txBody>
      </p:sp>
    </p:spTree>
    <p:extLst>
      <p:ext uri="{BB962C8B-B14F-4D97-AF65-F5344CB8AC3E}">
        <p14:creationId xmlns:p14="http://schemas.microsoft.com/office/powerpoint/2010/main" val="562799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GB"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DB048257-4CD3-1D47-ADE8-E21BBEE172DE}"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13A02-8CBD-5B48-88D2-21FA6AAF6AE4}"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GB"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DB048257-4CD3-1D47-ADE8-E21BBEE172DE}"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13A02-8CBD-5B48-88D2-21FA6AAF6AE4}"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GB"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DB048257-4CD3-1D47-ADE8-E21BBEE172DE}"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13A02-8CBD-5B48-88D2-21FA6AAF6AE4}"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GB"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DB048257-4CD3-1D47-ADE8-E21BBEE172DE}"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13A02-8CBD-5B48-88D2-21FA6AAF6AE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DB048257-4CD3-1D47-ADE8-E21BBEE172DE}"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13A02-8CBD-5B48-88D2-21FA6AAF6A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DB048257-4CD3-1D47-ADE8-E21BBEE172DE}"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13A02-8CBD-5B48-88D2-21FA6AAF6AE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GB"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GB"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DB048257-4CD3-1D47-ADE8-E21BBEE172DE}"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13A02-8CBD-5B48-88D2-21FA6AAF6AE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DB048257-4CD3-1D47-ADE8-E21BBEE172DE}" type="datetimeFigureOut">
              <a:rPr lang="en-US" smtClean="0"/>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513A02-8CBD-5B48-88D2-21FA6AAF6A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DB048257-4CD3-1D47-ADE8-E21BBEE172DE}" type="datetimeFigureOut">
              <a:rPr lang="en-US" smtClean="0"/>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513A02-8CBD-5B48-88D2-21FA6AAF6A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48257-4CD3-1D47-ADE8-E21BBEE172DE}" type="datetimeFigureOut">
              <a:rPr lang="en-US" smtClean="0"/>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513A02-8CBD-5B48-88D2-21FA6AAF6AE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GB"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B048257-4CD3-1D47-ADE8-E21BBEE172DE}"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13A02-8CBD-5B48-88D2-21FA6AAF6AE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GB"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DB048257-4CD3-1D47-ADE8-E21BBEE172DE}" type="datetimeFigureOut">
              <a:rPr lang="en-US" smtClean="0"/>
              <a:t>12/8/2015</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73513A02-8CBD-5B48-88D2-21FA6AAF6AE4}"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_tc5Y4Y0Cvw"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Q1GGBNBe0oc" TargetMode="External"/><Relationship Id="rId2" Type="http://schemas.openxmlformats.org/officeDocument/2006/relationships/hyperlink" Target="https://www.youtube.com/watch?v=kDEYLiPTKQ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Oh_90rNyCB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8ZUSqjHwa6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pSt5echeRr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zZxaS7v1-j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9512" y="158151"/>
            <a:ext cx="2880320" cy="288032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96561" y="397982"/>
            <a:ext cx="2046222" cy="240065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5000" b="1" cap="none" spc="0" dirty="0" smtClean="0">
                <a:ln w="11430"/>
                <a:solidFill>
                  <a:srgbClr val="FFFF00"/>
                </a:solidFill>
                <a:effectLst>
                  <a:outerShdw blurRad="80000" dist="40000" dir="5040000" algn="tl">
                    <a:srgbClr val="000000">
                      <a:alpha val="30000"/>
                    </a:srgbClr>
                  </a:outerShdw>
                </a:effectLst>
              </a:rPr>
              <a:t>1</a:t>
            </a:r>
            <a:endParaRPr lang="en-US" sz="15000" b="1" cap="none" spc="0" dirty="0">
              <a:ln w="11430"/>
              <a:solidFill>
                <a:srgbClr val="FFFF00"/>
              </a:solidFill>
              <a:effectLst>
                <a:outerShdw blurRad="80000" dist="40000" dir="5040000" algn="tl">
                  <a:srgbClr val="000000">
                    <a:alpha val="30000"/>
                  </a:srgbClr>
                </a:outerShdw>
              </a:effectLst>
            </a:endParaRPr>
          </a:p>
        </p:txBody>
      </p:sp>
      <p:sp>
        <p:nvSpPr>
          <p:cNvPr id="6" name="Oval 5"/>
          <p:cNvSpPr/>
          <p:nvPr/>
        </p:nvSpPr>
        <p:spPr>
          <a:xfrm>
            <a:off x="3203848" y="158151"/>
            <a:ext cx="2880320" cy="288032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620897" y="397982"/>
            <a:ext cx="2046222" cy="240065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5000" b="1" dirty="0" smtClean="0">
                <a:ln w="11430"/>
                <a:solidFill>
                  <a:srgbClr val="FFFF00"/>
                </a:solidFill>
                <a:effectLst>
                  <a:outerShdw blurRad="80000" dist="40000" dir="5040000" algn="tl">
                    <a:srgbClr val="000000">
                      <a:alpha val="30000"/>
                    </a:srgbClr>
                  </a:outerShdw>
                </a:effectLst>
              </a:rPr>
              <a:t>2</a:t>
            </a:r>
            <a:endParaRPr lang="en-US" sz="15000" b="1" cap="none" spc="0" dirty="0">
              <a:ln w="11430"/>
              <a:solidFill>
                <a:srgbClr val="FFFF00"/>
              </a:solidFill>
              <a:effectLst>
                <a:outerShdw blurRad="80000" dist="40000" dir="5040000" algn="tl">
                  <a:srgbClr val="000000">
                    <a:alpha val="30000"/>
                  </a:srgbClr>
                </a:outerShdw>
              </a:effectLst>
            </a:endParaRPr>
          </a:p>
        </p:txBody>
      </p:sp>
      <p:sp>
        <p:nvSpPr>
          <p:cNvPr id="8" name="Oval 7"/>
          <p:cNvSpPr/>
          <p:nvPr/>
        </p:nvSpPr>
        <p:spPr>
          <a:xfrm>
            <a:off x="6156176" y="158151"/>
            <a:ext cx="2880320" cy="288032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573225" y="397982"/>
            <a:ext cx="2046222" cy="240065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5000" b="1" cap="none" spc="0" dirty="0" smtClean="0">
                <a:ln w="11430"/>
                <a:solidFill>
                  <a:srgbClr val="FFFF00"/>
                </a:solidFill>
                <a:effectLst>
                  <a:outerShdw blurRad="80000" dist="40000" dir="5040000" algn="tl">
                    <a:srgbClr val="000000">
                      <a:alpha val="30000"/>
                    </a:srgbClr>
                  </a:outerShdw>
                </a:effectLst>
              </a:rPr>
              <a:t>3</a:t>
            </a:r>
            <a:endParaRPr lang="en-US" sz="15000" b="1" cap="none" spc="0" dirty="0">
              <a:ln w="11430"/>
              <a:solidFill>
                <a:srgbClr val="FFFF00"/>
              </a:solidFill>
              <a:effectLst>
                <a:outerShdw blurRad="80000" dist="40000" dir="5040000" algn="tl">
                  <a:srgbClr val="000000">
                    <a:alpha val="30000"/>
                  </a:srgbClr>
                </a:outerShdw>
              </a:effectLst>
            </a:endParaRPr>
          </a:p>
        </p:txBody>
      </p:sp>
      <p:sp>
        <p:nvSpPr>
          <p:cNvPr id="10" name="Oval 9"/>
          <p:cNvSpPr/>
          <p:nvPr/>
        </p:nvSpPr>
        <p:spPr>
          <a:xfrm>
            <a:off x="179512" y="3549209"/>
            <a:ext cx="2880320" cy="288032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96561" y="3789040"/>
            <a:ext cx="2046222" cy="240065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5000" b="1" dirty="0">
                <a:ln w="11430"/>
                <a:solidFill>
                  <a:srgbClr val="FFFF00"/>
                </a:solidFill>
                <a:effectLst>
                  <a:outerShdw blurRad="80000" dist="40000" dir="5040000" algn="tl">
                    <a:srgbClr val="000000">
                      <a:alpha val="30000"/>
                    </a:srgbClr>
                  </a:outerShdw>
                </a:effectLst>
              </a:rPr>
              <a:t>4</a:t>
            </a:r>
            <a:endParaRPr lang="en-US" sz="15000" b="1" cap="none" spc="0" dirty="0">
              <a:ln w="11430"/>
              <a:solidFill>
                <a:srgbClr val="FFFF00"/>
              </a:solidFill>
              <a:effectLst>
                <a:outerShdw blurRad="80000" dist="40000" dir="5040000" algn="tl">
                  <a:srgbClr val="000000">
                    <a:alpha val="30000"/>
                  </a:srgbClr>
                </a:outerShdw>
              </a:effectLst>
            </a:endParaRPr>
          </a:p>
        </p:txBody>
      </p:sp>
      <p:sp>
        <p:nvSpPr>
          <p:cNvPr id="12" name="Oval 11"/>
          <p:cNvSpPr/>
          <p:nvPr/>
        </p:nvSpPr>
        <p:spPr>
          <a:xfrm>
            <a:off x="3203848" y="3549209"/>
            <a:ext cx="2880320" cy="288032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620897" y="3789040"/>
            <a:ext cx="2046222" cy="240065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5000" b="1" dirty="0">
                <a:ln w="11430"/>
                <a:solidFill>
                  <a:srgbClr val="FFFF00"/>
                </a:solidFill>
                <a:effectLst>
                  <a:outerShdw blurRad="80000" dist="40000" dir="5040000" algn="tl">
                    <a:srgbClr val="000000">
                      <a:alpha val="30000"/>
                    </a:srgbClr>
                  </a:outerShdw>
                </a:effectLst>
              </a:rPr>
              <a:t>5</a:t>
            </a:r>
            <a:endParaRPr lang="en-US" sz="15000" b="1" cap="none" spc="0" dirty="0">
              <a:ln w="11430"/>
              <a:solidFill>
                <a:srgbClr val="FFFF00"/>
              </a:solidFill>
              <a:effectLst>
                <a:outerShdw blurRad="80000" dist="40000" dir="5040000" algn="tl">
                  <a:srgbClr val="000000">
                    <a:alpha val="30000"/>
                  </a:srgbClr>
                </a:outerShdw>
              </a:effectLst>
            </a:endParaRPr>
          </a:p>
        </p:txBody>
      </p:sp>
      <p:sp>
        <p:nvSpPr>
          <p:cNvPr id="14" name="Oval 13"/>
          <p:cNvSpPr/>
          <p:nvPr/>
        </p:nvSpPr>
        <p:spPr>
          <a:xfrm>
            <a:off x="6156176" y="3549209"/>
            <a:ext cx="2880320" cy="288032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573225" y="3789040"/>
            <a:ext cx="2046222" cy="240065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5000" b="1" dirty="0">
                <a:ln w="11430"/>
                <a:solidFill>
                  <a:srgbClr val="FFFF00"/>
                </a:solidFill>
                <a:effectLst>
                  <a:outerShdw blurRad="80000" dist="40000" dir="5040000" algn="tl">
                    <a:srgbClr val="000000">
                      <a:alpha val="30000"/>
                    </a:srgbClr>
                  </a:outerShdw>
                </a:effectLst>
              </a:rPr>
              <a:t>6</a:t>
            </a:r>
            <a:endParaRPr lang="en-US" sz="15000" b="1" cap="none" spc="0" dirty="0">
              <a:ln w="11430"/>
              <a:solidFill>
                <a:srgbClr val="FFFF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719774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Teams</a:t>
            </a:r>
            <a:endParaRPr lang="en-US" dirty="0"/>
          </a:p>
        </p:txBody>
      </p:sp>
      <p:sp>
        <p:nvSpPr>
          <p:cNvPr id="3" name="Content Placeholder 2"/>
          <p:cNvSpPr>
            <a:spLocks noGrp="1"/>
          </p:cNvSpPr>
          <p:nvPr>
            <p:ph idx="1"/>
          </p:nvPr>
        </p:nvSpPr>
        <p:spPr>
          <a:xfrm>
            <a:off x="336783" y="2819400"/>
            <a:ext cx="8735300" cy="4038600"/>
          </a:xfrm>
        </p:spPr>
        <p:txBody>
          <a:bodyPr>
            <a:normAutofit fontScale="25000" lnSpcReduction="20000"/>
          </a:bodyPr>
          <a:lstStyle/>
          <a:p>
            <a:pPr marL="0" indent="0">
              <a:buNone/>
            </a:pPr>
            <a:r>
              <a:rPr lang="en-US" sz="4800" dirty="0"/>
              <a:t>Teams- Cooperative learning teams consist of </a:t>
            </a:r>
            <a:r>
              <a:rPr lang="en-US" sz="4800" b="1" dirty="0"/>
              <a:t>four members. </a:t>
            </a:r>
            <a:r>
              <a:rPr lang="en-US" sz="4800" b="1" dirty="0" smtClean="0"/>
              <a:t>This allows pair work, this doubles as active participation, opens up twice as many lines of communication. </a:t>
            </a:r>
            <a:r>
              <a:rPr lang="en-US" sz="4800" dirty="0" smtClean="0"/>
              <a:t>Should </a:t>
            </a:r>
            <a:r>
              <a:rPr lang="en-US" sz="4800" dirty="0"/>
              <a:t>have a </a:t>
            </a:r>
            <a:r>
              <a:rPr lang="en-US" sz="4800" dirty="0" smtClean="0"/>
              <a:t>strong  </a:t>
            </a:r>
            <a:r>
              <a:rPr lang="en-US" sz="4800" dirty="0"/>
              <a:t>positive identity. </a:t>
            </a:r>
            <a:r>
              <a:rPr lang="en-US" sz="4800" dirty="0" smtClean="0"/>
              <a:t/>
            </a:r>
            <a:br>
              <a:rPr lang="en-US" sz="4800" dirty="0" smtClean="0"/>
            </a:br>
            <a:r>
              <a:rPr lang="en-US" sz="4800" u="sng" dirty="0" smtClean="0"/>
              <a:t>4 </a:t>
            </a:r>
            <a:r>
              <a:rPr lang="en-US" sz="4800" u="sng" dirty="0"/>
              <a:t>types.</a:t>
            </a:r>
          </a:p>
          <a:p>
            <a:pPr marL="0" indent="0">
              <a:buNone/>
            </a:pPr>
            <a:r>
              <a:rPr lang="en-US" sz="4800" b="1" u="sng" dirty="0"/>
              <a:t>Heterogeneous Teams</a:t>
            </a:r>
            <a:r>
              <a:rPr lang="en-US" sz="4800" u="sng" dirty="0"/>
              <a:t>. </a:t>
            </a:r>
            <a:r>
              <a:rPr lang="en-US" sz="4800" dirty="0"/>
              <a:t>Mixed. Ability, gender, ethnicity. Try to include mixed ability. Maximizes positive peer tutoring. If all students on team has exactly same knowledge and skills, they would have nothing to learn from each other. To a degree the greater the heterogeneity the greater the learning potential.</a:t>
            </a:r>
          </a:p>
          <a:p>
            <a:pPr marL="0" indent="0">
              <a:buNone/>
            </a:pPr>
            <a:r>
              <a:rPr lang="en-US" sz="4800" b="1" u="sng" dirty="0" smtClean="0"/>
              <a:t>Homogenous </a:t>
            </a:r>
            <a:r>
              <a:rPr lang="en-US" sz="4800" b="1" u="sng" dirty="0"/>
              <a:t>Teams</a:t>
            </a:r>
            <a:r>
              <a:rPr lang="en-US" sz="4800" dirty="0"/>
              <a:t>. </a:t>
            </a:r>
            <a:r>
              <a:rPr lang="en-US" sz="4800" dirty="0" smtClean="0"/>
              <a:t>Formed on shared student characteristic. Same ability level. Shared interests. i.e. researching types of animals</a:t>
            </a:r>
          </a:p>
          <a:p>
            <a:pPr marL="0" indent="0">
              <a:buNone/>
            </a:pPr>
            <a:r>
              <a:rPr lang="en-US" sz="4800" u="sng" dirty="0" smtClean="0"/>
              <a:t>Random Teams</a:t>
            </a:r>
            <a:r>
              <a:rPr lang="en-US" sz="4800" dirty="0" smtClean="0"/>
              <a:t>. Luck of the draw. This could be done by handing students a number and they stand up and mix in the classroom repeatedly until teacher calls ‘FREEZE’. Great way to create excitement and promote </a:t>
            </a:r>
            <a:r>
              <a:rPr lang="en-US" sz="4800" dirty="0" err="1" smtClean="0"/>
              <a:t>classbuilding</a:t>
            </a:r>
            <a:r>
              <a:rPr lang="en-US" sz="4800" dirty="0" smtClean="0"/>
              <a:t>. This is not advisable for a long term option as lowest achievers could be in same team for a long time.</a:t>
            </a:r>
          </a:p>
          <a:p>
            <a:pPr marL="0" indent="0">
              <a:buNone/>
            </a:pPr>
            <a:r>
              <a:rPr lang="en-US" sz="4800" b="1" u="sng" dirty="0" smtClean="0"/>
              <a:t>Student Selected Teams. </a:t>
            </a:r>
            <a:r>
              <a:rPr lang="en-US" sz="4800" dirty="0" smtClean="0"/>
              <a:t>Self explanatory. Shared interests with friends. Again not a frequent or long term solution. </a:t>
            </a:r>
            <a:endParaRPr lang="en-US" sz="4800" dirty="0"/>
          </a:p>
          <a:p>
            <a:pPr marL="0" indent="0">
              <a:buNone/>
            </a:pPr>
            <a:r>
              <a:rPr lang="en-US" sz="4800" dirty="0" smtClean="0"/>
              <a:t>All Types of teams should be used but Heterogeneous teams is the more stable base and ensures one relatively high achiever to improve tutoring, equalize teams status avoiding ‘winner’ and ‘loser’ teams. Not competitive, but engaging.</a:t>
            </a:r>
            <a:endParaRPr lang="en-US" sz="4800" dirty="0"/>
          </a:p>
          <a:p>
            <a:pPr marL="0" indent="0">
              <a:buNone/>
            </a:pPr>
            <a:r>
              <a:rPr lang="en-US" sz="4800" dirty="0" smtClean="0"/>
              <a:t>Change every 6 weeks. </a:t>
            </a:r>
          </a:p>
          <a:p>
            <a:pPr marL="0" indent="0">
              <a:buNone/>
            </a:pPr>
            <a:endParaRPr lang="en-US" sz="1300" dirty="0"/>
          </a:p>
          <a:p>
            <a:endParaRPr lang="en-US" dirty="0"/>
          </a:p>
        </p:txBody>
      </p:sp>
    </p:spTree>
    <p:extLst>
      <p:ext uri="{BB962C8B-B14F-4D97-AF65-F5344CB8AC3E}">
        <p14:creationId xmlns:p14="http://schemas.microsoft.com/office/powerpoint/2010/main" val="2351395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499"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0800000">
            <a:off x="3288664" y="269137"/>
            <a:ext cx="2410551" cy="359872"/>
          </a:xfrm>
        </p:spPr>
        <p:txBody>
          <a:bodyPr/>
          <a:lstStyle/>
          <a:p>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Shoulder Partner</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9" name="Straight Connector 8"/>
          <p:cNvCxnSpPr/>
          <p:nvPr/>
        </p:nvCxnSpPr>
        <p:spPr>
          <a:xfrm flipV="1">
            <a:off x="4462371" y="463106"/>
            <a:ext cx="0" cy="1480536"/>
          </a:xfrm>
          <a:prstGeom prst="line">
            <a:avLst/>
          </a:prstGeom>
          <a:ln>
            <a:solidFill>
              <a:srgbClr val="4F81BD"/>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7" idx="4"/>
          </p:cNvCxnSpPr>
          <p:nvPr/>
        </p:nvCxnSpPr>
        <p:spPr>
          <a:xfrm flipH="1">
            <a:off x="4493940" y="5087147"/>
            <a:ext cx="24561" cy="13331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7" idx="2"/>
          </p:cNvCxnSpPr>
          <p:nvPr/>
        </p:nvCxnSpPr>
        <p:spPr>
          <a:xfrm flipH="1">
            <a:off x="336783" y="3515394"/>
            <a:ext cx="2560951" cy="140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7" idx="6"/>
          </p:cNvCxnSpPr>
          <p:nvPr/>
        </p:nvCxnSpPr>
        <p:spPr>
          <a:xfrm>
            <a:off x="6139267" y="3515394"/>
            <a:ext cx="2474797" cy="11558"/>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a:blip r:embed="rId2"/>
          <a:stretch>
            <a:fillRect/>
          </a:stretch>
        </p:blipFill>
        <p:spPr>
          <a:xfrm>
            <a:off x="3245042" y="2526095"/>
            <a:ext cx="2701277" cy="1862338"/>
          </a:xfrm>
          <a:prstGeom prst="rect">
            <a:avLst/>
          </a:prstGeom>
        </p:spPr>
      </p:pic>
      <p:sp>
        <p:nvSpPr>
          <p:cNvPr id="7" name="Oval 6"/>
          <p:cNvSpPr/>
          <p:nvPr/>
        </p:nvSpPr>
        <p:spPr>
          <a:xfrm>
            <a:off x="2897734" y="1943641"/>
            <a:ext cx="3241533" cy="314350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a:spLocks noChangeAspect="1"/>
          </p:cNvSpPr>
          <p:nvPr/>
        </p:nvSpPr>
        <p:spPr>
          <a:xfrm rot="10800000">
            <a:off x="-53499" y="159213"/>
            <a:ext cx="3346777" cy="3170099"/>
          </a:xfrm>
          <a:prstGeom prst="rect">
            <a:avLst/>
          </a:prstGeom>
          <a:noFill/>
        </p:spPr>
        <p:txBody>
          <a:bodyPr wrap="square" lIns="91440" tIns="45720" rIns="91440" bIns="45720">
            <a:spAutoFit/>
          </a:bodyPr>
          <a:lstStyle/>
          <a:p>
            <a:pPr algn="ctr"/>
            <a:r>
              <a:rPr lang="en-GB" sz="20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1</a:t>
            </a:r>
            <a:endParaRPr lang="en-GB" sz="20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0" name="Rectangle 19"/>
          <p:cNvSpPr>
            <a:spLocks noChangeAspect="1"/>
          </p:cNvSpPr>
          <p:nvPr/>
        </p:nvSpPr>
        <p:spPr>
          <a:xfrm rot="10800000">
            <a:off x="6320712" y="173806"/>
            <a:ext cx="2293352" cy="3170099"/>
          </a:xfrm>
          <a:prstGeom prst="rect">
            <a:avLst/>
          </a:prstGeom>
          <a:noFill/>
        </p:spPr>
        <p:txBody>
          <a:bodyPr wrap="square" lIns="91440" tIns="45720" rIns="91440" bIns="45720">
            <a:spAutoFit/>
          </a:bodyPr>
          <a:lstStyle/>
          <a:p>
            <a:pPr algn="ctr"/>
            <a:r>
              <a:rPr lang="en-GB" sz="20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a:t>
            </a:r>
            <a:endParaRPr lang="en-GB" sz="20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1" name="Rectangle 20"/>
          <p:cNvSpPr>
            <a:spLocks noChangeAspect="1"/>
          </p:cNvSpPr>
          <p:nvPr/>
        </p:nvSpPr>
        <p:spPr>
          <a:xfrm>
            <a:off x="791863" y="3184552"/>
            <a:ext cx="2293352" cy="3170099"/>
          </a:xfrm>
          <a:prstGeom prst="rect">
            <a:avLst/>
          </a:prstGeom>
          <a:noFill/>
        </p:spPr>
        <p:txBody>
          <a:bodyPr wrap="square" lIns="91440" tIns="45720" rIns="91440" bIns="45720">
            <a:spAutoFit/>
          </a:bodyPr>
          <a:lstStyle/>
          <a:p>
            <a:pPr algn="ctr"/>
            <a:r>
              <a:rPr lang="en-GB" sz="20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3</a:t>
            </a:r>
            <a:endParaRPr lang="en-GB" sz="20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 name="Rectangle 21"/>
          <p:cNvSpPr>
            <a:spLocks noChangeAspect="1"/>
          </p:cNvSpPr>
          <p:nvPr/>
        </p:nvSpPr>
        <p:spPr>
          <a:xfrm>
            <a:off x="6320712" y="3343905"/>
            <a:ext cx="2293352" cy="3170099"/>
          </a:xfrm>
          <a:prstGeom prst="rect">
            <a:avLst/>
          </a:prstGeom>
          <a:noFill/>
        </p:spPr>
        <p:txBody>
          <a:bodyPr wrap="square" lIns="91440" tIns="45720" rIns="91440" bIns="45720">
            <a:spAutoFit/>
          </a:bodyPr>
          <a:lstStyle/>
          <a:p>
            <a:pPr algn="ctr"/>
            <a:r>
              <a:rPr lang="en-GB" sz="20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4</a:t>
            </a:r>
            <a:endParaRPr lang="en-GB" sz="20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3" name="Title 1"/>
          <p:cNvSpPr txBox="1">
            <a:spLocks/>
          </p:cNvSpPr>
          <p:nvPr/>
        </p:nvSpPr>
        <p:spPr>
          <a:xfrm rot="16200000">
            <a:off x="-1029848" y="3329450"/>
            <a:ext cx="2059697" cy="371888"/>
          </a:xfrm>
          <a:prstGeom prst="rect">
            <a:avLst/>
          </a:prstGeom>
        </p:spPr>
        <p:txBody>
          <a:bodyPr vert="horz" lIns="91440" tIns="45720" rIns="91440" bIns="45720" rtlCol="0" anchor="ctr">
            <a:noAutofit/>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Face Partner</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 name="Title 1"/>
          <p:cNvSpPr txBox="1">
            <a:spLocks/>
          </p:cNvSpPr>
          <p:nvPr/>
        </p:nvSpPr>
        <p:spPr>
          <a:xfrm>
            <a:off x="3497218" y="6019322"/>
            <a:ext cx="7716837" cy="838678"/>
          </a:xfrm>
          <a:prstGeom prst="rect">
            <a:avLst/>
          </a:prstGeom>
        </p:spPr>
        <p:txBody>
          <a:bodyPr vert="horz" lIns="91440" tIns="45720" rIns="91440" bIns="45720" rtlCol="0" anchor="ctr">
            <a:noAutofit/>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z="20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Shoulder Partner</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7" name="Title 1"/>
          <p:cNvSpPr txBox="1">
            <a:spLocks/>
          </p:cNvSpPr>
          <p:nvPr/>
        </p:nvSpPr>
        <p:spPr>
          <a:xfrm rot="5400000">
            <a:off x="7956104" y="3481851"/>
            <a:ext cx="2059697" cy="371888"/>
          </a:xfrm>
          <a:prstGeom prst="rect">
            <a:avLst/>
          </a:prstGeom>
        </p:spPr>
        <p:txBody>
          <a:bodyPr vert="horz" lIns="91440" tIns="45720" rIns="91440" bIns="45720" rtlCol="0" anchor="ctr">
            <a:noAutofit/>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Face Partner</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85109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TEAMBUILDING</a:t>
            </a:r>
            <a:endParaRPr lang="en-US" dirty="0"/>
          </a:p>
        </p:txBody>
      </p:sp>
      <p:sp>
        <p:nvSpPr>
          <p:cNvPr id="3" name="Content Placeholder 2"/>
          <p:cNvSpPr>
            <a:spLocks noGrp="1"/>
          </p:cNvSpPr>
          <p:nvPr>
            <p:ph idx="1"/>
          </p:nvPr>
        </p:nvSpPr>
        <p:spPr/>
        <p:txBody>
          <a:bodyPr/>
          <a:lstStyle/>
          <a:p>
            <a:r>
              <a:rPr lang="en-US" dirty="0" smtClean="0"/>
              <a:t>BLIND CATERPILLAR</a:t>
            </a:r>
          </a:p>
          <a:p>
            <a:r>
              <a:rPr lang="en-US" dirty="0" err="1" smtClean="0"/>
              <a:t>RoundRobin</a:t>
            </a:r>
            <a:r>
              <a:rPr lang="en-US" dirty="0" smtClean="0"/>
              <a:t>- When was the last time you belly laughed </a:t>
            </a:r>
            <a:r>
              <a:rPr lang="en-US" dirty="0" smtClean="0">
                <a:sym typeface="Wingdings"/>
              </a:rPr>
              <a:t></a:t>
            </a:r>
          </a:p>
          <a:p>
            <a:r>
              <a:rPr lang="en-US" dirty="0" smtClean="0">
                <a:sym typeface="Wingdings"/>
              </a:rPr>
              <a:t>Any activity which is fun, non academic and all can participate </a:t>
            </a:r>
            <a:endParaRPr lang="en-US" dirty="0" smtClean="0"/>
          </a:p>
          <a:p>
            <a:endParaRPr lang="en-US" dirty="0"/>
          </a:p>
        </p:txBody>
      </p:sp>
    </p:spTree>
    <p:extLst>
      <p:ext uri="{BB962C8B-B14F-4D97-AF65-F5344CB8AC3E}">
        <p14:creationId xmlns:p14="http://schemas.microsoft.com/office/powerpoint/2010/main" val="3943996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Teacher A- traditional instruction. Asks a question to the class, allows those who want to answer to raise their hands, calls a volunteer and then responds to answer. (what about the ones eager but don</a:t>
            </a:r>
            <a:r>
              <a:rPr lang="fr-FR" dirty="0" smtClean="0"/>
              <a:t>’</a:t>
            </a:r>
            <a:r>
              <a:rPr lang="en-US" dirty="0" smtClean="0"/>
              <a:t>t get called, or the ones who hide)</a:t>
            </a:r>
          </a:p>
          <a:p>
            <a:r>
              <a:rPr lang="en-US" dirty="0" smtClean="0"/>
              <a:t>Teacher B- Group Work. Often will say something like “talk it over in your groups” or “turn to a partner and discuss it”</a:t>
            </a:r>
          </a:p>
          <a:p>
            <a:r>
              <a:rPr lang="en-US" dirty="0" smtClean="0"/>
              <a:t>Teacher C- Structures. Chooses from a variety of structures for example </a:t>
            </a:r>
            <a:r>
              <a:rPr lang="en-US" dirty="0" err="1" smtClean="0"/>
              <a:t>RallyRobbin</a:t>
            </a:r>
            <a:r>
              <a:rPr lang="en-US" dirty="0" smtClean="0"/>
              <a:t> to have partners take turns in generating an oral list. Then use Numbered Heads Together for review, to have students share and improve their answers with team mates, then have individuals share with class.</a:t>
            </a:r>
          </a:p>
        </p:txBody>
      </p:sp>
    </p:spTree>
    <p:extLst>
      <p:ext uri="{BB962C8B-B14F-4D97-AF65-F5344CB8AC3E}">
        <p14:creationId xmlns:p14="http://schemas.microsoft.com/office/powerpoint/2010/main" val="3400059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 TIME!!</a:t>
            </a:r>
            <a:endParaRPr lang="en-GB" dirty="0"/>
          </a:p>
        </p:txBody>
      </p:sp>
      <p:sp>
        <p:nvSpPr>
          <p:cNvPr id="3" name="Content Placeholder 2"/>
          <p:cNvSpPr>
            <a:spLocks noGrp="1"/>
          </p:cNvSpPr>
          <p:nvPr>
            <p:ph idx="1"/>
          </p:nvPr>
        </p:nvSpPr>
        <p:spPr/>
        <p:txBody>
          <a:bodyPr/>
          <a:lstStyle/>
          <a:p>
            <a:r>
              <a:rPr lang="en-GB" dirty="0" smtClean="0"/>
              <a:t>Improves a quality response</a:t>
            </a:r>
            <a:endParaRPr lang="en-GB" dirty="0"/>
          </a:p>
          <a:p>
            <a:r>
              <a:rPr lang="en-GB" dirty="0" smtClean="0"/>
              <a:t>Encourages more students to participate</a:t>
            </a:r>
          </a:p>
          <a:p>
            <a:pPr marL="0" indent="0">
              <a:buNone/>
            </a:pPr>
            <a:endParaRPr lang="en-GB" dirty="0" smtClean="0"/>
          </a:p>
          <a:p>
            <a:endParaRPr lang="en-GB" dirty="0" smtClean="0"/>
          </a:p>
        </p:txBody>
      </p:sp>
    </p:spTree>
    <p:extLst>
      <p:ext uri="{BB962C8B-B14F-4D97-AF65-F5344CB8AC3E}">
        <p14:creationId xmlns:p14="http://schemas.microsoft.com/office/powerpoint/2010/main" val="243075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Rally </a:t>
            </a:r>
            <a:r>
              <a:rPr lang="en-US" dirty="0" err="1" smtClean="0"/>
              <a:t>Robbin</a:t>
            </a:r>
            <a:r>
              <a:rPr lang="en-US" dirty="0" smtClean="0"/>
              <a:t>/ </a:t>
            </a:r>
            <a:r>
              <a:rPr lang="en-US" dirty="0" err="1" smtClean="0"/>
              <a:t>RoundRobin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Students take turns responding orally. </a:t>
            </a:r>
          </a:p>
          <a:p>
            <a:r>
              <a:rPr lang="en-US" dirty="0" err="1" smtClean="0"/>
              <a:t>RoundRobin</a:t>
            </a:r>
            <a:r>
              <a:rPr lang="en-US" dirty="0" smtClean="0"/>
              <a:t> take turns in teams, </a:t>
            </a:r>
            <a:r>
              <a:rPr lang="en-US" dirty="0" err="1" smtClean="0"/>
              <a:t>RallyRobin</a:t>
            </a:r>
            <a:r>
              <a:rPr lang="en-US" dirty="0" smtClean="0"/>
              <a:t> take turns with partners.</a:t>
            </a:r>
          </a:p>
          <a:p>
            <a:r>
              <a:rPr lang="en-US" dirty="0" smtClean="0"/>
              <a:t>1) Teacher poses a problem to which there are multiple possible responses  or solutions, and provides think time</a:t>
            </a:r>
          </a:p>
          <a:p>
            <a:r>
              <a:rPr lang="en-US" dirty="0" smtClean="0"/>
              <a:t>2) Students take turns stating responses</a:t>
            </a:r>
          </a:p>
          <a:p>
            <a:endParaRPr lang="en-US" dirty="0"/>
          </a:p>
          <a:p>
            <a:pPr marL="0" indent="0">
              <a:buNone/>
            </a:pPr>
            <a:r>
              <a:rPr lang="en-US" i="1" dirty="0" smtClean="0"/>
              <a:t>Describe yourself? One word answers!</a:t>
            </a:r>
            <a:endParaRPr lang="en-US" i="1" dirty="0"/>
          </a:p>
        </p:txBody>
      </p:sp>
    </p:spTree>
    <p:extLst>
      <p:ext uri="{BB962C8B-B14F-4D97-AF65-F5344CB8AC3E}">
        <p14:creationId xmlns:p14="http://schemas.microsoft.com/office/powerpoint/2010/main" val="1965254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Rally Robin/</a:t>
            </a:r>
            <a:r>
              <a:rPr lang="en-US" dirty="0" err="1" smtClean="0"/>
              <a:t>RoundRobin</a:t>
            </a:r>
            <a:endParaRPr lang="en-US" dirty="0"/>
          </a:p>
        </p:txBody>
      </p:sp>
      <p:sp>
        <p:nvSpPr>
          <p:cNvPr id="3" name="Content Placeholder 2"/>
          <p:cNvSpPr>
            <a:spLocks noGrp="1"/>
          </p:cNvSpPr>
          <p:nvPr>
            <p:ph idx="1"/>
          </p:nvPr>
        </p:nvSpPr>
        <p:spPr/>
        <p:txBody>
          <a:bodyPr>
            <a:normAutofit/>
          </a:bodyPr>
          <a:lstStyle/>
          <a:p>
            <a:r>
              <a:rPr lang="en-US" dirty="0" smtClean="0"/>
              <a:t>English- famous writers</a:t>
            </a:r>
          </a:p>
          <a:p>
            <a:r>
              <a:rPr lang="en-US" dirty="0" smtClean="0"/>
              <a:t>Science- famous scientists</a:t>
            </a:r>
          </a:p>
          <a:p>
            <a:r>
              <a:rPr lang="en-US" dirty="0" smtClean="0"/>
              <a:t>DT/Food- famous designers/chefs</a:t>
            </a:r>
          </a:p>
          <a:p>
            <a:r>
              <a:rPr lang="en-US" dirty="0" smtClean="0"/>
              <a:t>Humanities- famous deities/</a:t>
            </a:r>
            <a:r>
              <a:rPr lang="en-US" dirty="0" err="1" smtClean="0"/>
              <a:t>archaelogists</a:t>
            </a:r>
            <a:endParaRPr lang="en-US" dirty="0" smtClean="0"/>
          </a:p>
        </p:txBody>
      </p:sp>
    </p:spTree>
    <p:extLst>
      <p:ext uri="{BB962C8B-B14F-4D97-AF65-F5344CB8AC3E}">
        <p14:creationId xmlns:p14="http://schemas.microsoft.com/office/powerpoint/2010/main" val="1890630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 on Robin Structure</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AllWrite</a:t>
            </a:r>
            <a:r>
              <a:rPr lang="en-US" dirty="0" smtClean="0"/>
              <a:t> Round Robin- students each record each answer on their own paper.</a:t>
            </a:r>
          </a:p>
          <a:p>
            <a:r>
              <a:rPr lang="en-US" dirty="0" err="1" smtClean="0"/>
              <a:t>AllWrite</a:t>
            </a:r>
            <a:r>
              <a:rPr lang="en-US" dirty="0" smtClean="0"/>
              <a:t> Consensus. During </a:t>
            </a:r>
            <a:r>
              <a:rPr lang="en-US" dirty="0" err="1" smtClean="0"/>
              <a:t>RoundRobin</a:t>
            </a:r>
            <a:r>
              <a:rPr lang="en-US" dirty="0" smtClean="0"/>
              <a:t>, after reaching consensus, students record each answer on their own paper.</a:t>
            </a:r>
          </a:p>
          <a:p>
            <a:r>
              <a:rPr lang="en-US" dirty="0" smtClean="0"/>
              <a:t>Timed </a:t>
            </a:r>
            <a:r>
              <a:rPr lang="en-US" dirty="0" err="1" smtClean="0"/>
              <a:t>RoundRobin</a:t>
            </a:r>
            <a:r>
              <a:rPr lang="en-US" dirty="0" smtClean="0"/>
              <a:t>- Each student shares in turn for specified time</a:t>
            </a:r>
          </a:p>
          <a:p>
            <a:r>
              <a:rPr lang="en-US" dirty="0" smtClean="0"/>
              <a:t>Think-Write-</a:t>
            </a:r>
            <a:r>
              <a:rPr lang="en-US" dirty="0" err="1" smtClean="0"/>
              <a:t>RoundRobin</a:t>
            </a:r>
            <a:r>
              <a:rPr lang="en-US" dirty="0" smtClean="0"/>
              <a:t>. Students think about their response, then independently write it down before the </a:t>
            </a:r>
            <a:r>
              <a:rPr lang="en-US" dirty="0" err="1" smtClean="0"/>
              <a:t>RoundRobin</a:t>
            </a:r>
            <a:endParaRPr lang="en-US" dirty="0" smtClean="0"/>
          </a:p>
          <a:p>
            <a:r>
              <a:rPr lang="en-US" dirty="0" smtClean="0"/>
              <a:t>Single </a:t>
            </a:r>
            <a:r>
              <a:rPr lang="en-US" dirty="0" err="1" smtClean="0"/>
              <a:t>RoundRobin</a:t>
            </a:r>
            <a:r>
              <a:rPr lang="en-US" dirty="0" smtClean="0"/>
              <a:t>- The team does just one round of sharing, each teammate getting one turn.</a:t>
            </a:r>
          </a:p>
        </p:txBody>
      </p:sp>
    </p:spTree>
    <p:extLst>
      <p:ext uri="{BB962C8B-B14F-4D97-AF65-F5344CB8AC3E}">
        <p14:creationId xmlns:p14="http://schemas.microsoft.com/office/powerpoint/2010/main" val="1162787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Rally Coach</a:t>
            </a:r>
            <a:endParaRPr lang="en-US" dirty="0"/>
          </a:p>
        </p:txBody>
      </p:sp>
      <p:sp>
        <p:nvSpPr>
          <p:cNvPr id="3" name="Content Placeholder 2"/>
          <p:cNvSpPr>
            <a:spLocks noGrp="1"/>
          </p:cNvSpPr>
          <p:nvPr>
            <p:ph idx="1"/>
          </p:nvPr>
        </p:nvSpPr>
        <p:spPr>
          <a:xfrm>
            <a:off x="712788" y="2819400"/>
            <a:ext cx="7716838" cy="3388658"/>
          </a:xfrm>
        </p:spPr>
        <p:txBody>
          <a:bodyPr>
            <a:normAutofit/>
          </a:bodyPr>
          <a:lstStyle/>
          <a:p>
            <a:pPr marL="0" indent="0">
              <a:buNone/>
            </a:pPr>
            <a:r>
              <a:rPr lang="en-US" dirty="0" smtClean="0"/>
              <a:t>Partners take turns, one solving problem while the other coaches. </a:t>
            </a:r>
            <a:endParaRPr lang="en-US" dirty="0"/>
          </a:p>
          <a:p>
            <a:r>
              <a:rPr lang="en-US" dirty="0" smtClean="0"/>
              <a:t>Partner A solves the first problem</a:t>
            </a:r>
          </a:p>
          <a:p>
            <a:r>
              <a:rPr lang="en-US" dirty="0" smtClean="0"/>
              <a:t>Partner B </a:t>
            </a:r>
            <a:r>
              <a:rPr lang="en-US" b="1" dirty="0" smtClean="0"/>
              <a:t>watches, listens, checks, coaches if necessary, and praises- </a:t>
            </a:r>
            <a:r>
              <a:rPr lang="en-US" b="1" dirty="0" smtClean="0">
                <a:solidFill>
                  <a:srgbClr val="FF0000"/>
                </a:solidFill>
              </a:rPr>
              <a:t>the role of the coach</a:t>
            </a:r>
          </a:p>
          <a:p>
            <a:r>
              <a:rPr lang="en-US" dirty="0" smtClean="0"/>
              <a:t>Partner B solves the next problem etc. </a:t>
            </a:r>
          </a:p>
        </p:txBody>
      </p:sp>
    </p:spTree>
    <p:extLst>
      <p:ext uri="{BB962C8B-B14F-4D97-AF65-F5344CB8AC3E}">
        <p14:creationId xmlns:p14="http://schemas.microsoft.com/office/powerpoint/2010/main" val="1310346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FAN-N-PICK</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1) Student one holds question cards in a fan and says “Pick a card”</a:t>
            </a:r>
          </a:p>
          <a:p>
            <a:r>
              <a:rPr lang="en-US" dirty="0" smtClean="0"/>
              <a:t>2) Student 2 picks a card, reads question aloud, and allows five seconds of think time.</a:t>
            </a:r>
          </a:p>
          <a:p>
            <a:r>
              <a:rPr lang="en-US" dirty="0" smtClean="0"/>
              <a:t>Student 3 answers question. </a:t>
            </a:r>
          </a:p>
          <a:p>
            <a:r>
              <a:rPr lang="en-US" dirty="0" smtClean="0"/>
              <a:t>Student 4 responds to answer.</a:t>
            </a:r>
          </a:p>
          <a:p>
            <a:r>
              <a:rPr lang="en-US" dirty="0" smtClean="0"/>
              <a:t>If question has a right or wrong answer, they check it and other praises or tutors</a:t>
            </a:r>
          </a:p>
          <a:p>
            <a:r>
              <a:rPr lang="en-US" dirty="0" smtClean="0"/>
              <a:t>For questions with no right or wrong answer, student 4 praises and then paraphrases the thinking that went into the answer.</a:t>
            </a:r>
            <a:endParaRPr lang="en-US" dirty="0"/>
          </a:p>
        </p:txBody>
      </p:sp>
    </p:spTree>
    <p:extLst>
      <p:ext uri="{BB962C8B-B14F-4D97-AF65-F5344CB8AC3E}">
        <p14:creationId xmlns:p14="http://schemas.microsoft.com/office/powerpoint/2010/main" val="4066281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9512" y="158151"/>
            <a:ext cx="2880320" cy="288032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96561" y="397982"/>
            <a:ext cx="2046222" cy="240065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5000" b="1" cap="none" spc="0" dirty="0" smtClean="0">
                <a:ln w="11430"/>
                <a:solidFill>
                  <a:srgbClr val="FFFF00"/>
                </a:solidFill>
                <a:effectLst>
                  <a:outerShdw blurRad="80000" dist="40000" dir="5040000" algn="tl">
                    <a:srgbClr val="000000">
                      <a:alpha val="30000"/>
                    </a:srgbClr>
                  </a:outerShdw>
                </a:effectLst>
              </a:rPr>
              <a:t>7</a:t>
            </a:r>
            <a:endParaRPr lang="en-US" sz="15000" b="1" cap="none" spc="0" dirty="0">
              <a:ln w="11430"/>
              <a:solidFill>
                <a:srgbClr val="FFFF00"/>
              </a:solidFill>
              <a:effectLst>
                <a:outerShdw blurRad="80000" dist="40000" dir="5040000" algn="tl">
                  <a:srgbClr val="000000">
                    <a:alpha val="30000"/>
                  </a:srgbClr>
                </a:outerShdw>
              </a:effectLst>
            </a:endParaRPr>
          </a:p>
        </p:txBody>
      </p:sp>
      <p:sp>
        <p:nvSpPr>
          <p:cNvPr id="6" name="Oval 5"/>
          <p:cNvSpPr/>
          <p:nvPr/>
        </p:nvSpPr>
        <p:spPr>
          <a:xfrm>
            <a:off x="3203848" y="158151"/>
            <a:ext cx="2880320" cy="288032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620897" y="397982"/>
            <a:ext cx="2046222" cy="240065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5000" b="1" dirty="0">
                <a:ln w="11430"/>
                <a:solidFill>
                  <a:srgbClr val="FFFF00"/>
                </a:solidFill>
                <a:effectLst>
                  <a:outerShdw blurRad="80000" dist="40000" dir="5040000" algn="tl">
                    <a:srgbClr val="000000">
                      <a:alpha val="30000"/>
                    </a:srgbClr>
                  </a:outerShdw>
                </a:effectLst>
              </a:rPr>
              <a:t>8</a:t>
            </a:r>
            <a:endParaRPr lang="en-US" sz="15000" b="1" cap="none" spc="0" dirty="0">
              <a:ln w="11430"/>
              <a:solidFill>
                <a:srgbClr val="FFFF00"/>
              </a:solidFill>
              <a:effectLst>
                <a:outerShdw blurRad="80000" dist="40000" dir="5040000" algn="tl">
                  <a:srgbClr val="000000">
                    <a:alpha val="30000"/>
                  </a:srgbClr>
                </a:outerShdw>
              </a:effectLst>
            </a:endParaRPr>
          </a:p>
        </p:txBody>
      </p:sp>
      <p:sp>
        <p:nvSpPr>
          <p:cNvPr id="8" name="Oval 7"/>
          <p:cNvSpPr/>
          <p:nvPr/>
        </p:nvSpPr>
        <p:spPr>
          <a:xfrm>
            <a:off x="6156176" y="158151"/>
            <a:ext cx="2880320" cy="288032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573225" y="397982"/>
            <a:ext cx="2046222" cy="240065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5000" b="1" dirty="0">
                <a:ln w="11430"/>
                <a:solidFill>
                  <a:srgbClr val="FFFF00"/>
                </a:solidFill>
                <a:effectLst>
                  <a:outerShdw blurRad="80000" dist="40000" dir="5040000" algn="tl">
                    <a:srgbClr val="000000">
                      <a:alpha val="30000"/>
                    </a:srgbClr>
                  </a:outerShdw>
                </a:effectLst>
              </a:rPr>
              <a:t>9</a:t>
            </a:r>
            <a:endParaRPr lang="en-US" sz="15000" b="1" cap="none" spc="0" dirty="0">
              <a:ln w="11430"/>
              <a:solidFill>
                <a:srgbClr val="FFFF00"/>
              </a:solidFill>
              <a:effectLst>
                <a:outerShdw blurRad="80000" dist="40000" dir="5040000" algn="tl">
                  <a:srgbClr val="000000">
                    <a:alpha val="30000"/>
                  </a:srgbClr>
                </a:outerShdw>
              </a:effectLst>
            </a:endParaRPr>
          </a:p>
        </p:txBody>
      </p:sp>
      <p:sp>
        <p:nvSpPr>
          <p:cNvPr id="10" name="Oval 9"/>
          <p:cNvSpPr/>
          <p:nvPr/>
        </p:nvSpPr>
        <p:spPr>
          <a:xfrm>
            <a:off x="179512" y="3549209"/>
            <a:ext cx="2880320" cy="288032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96560" y="3789040"/>
            <a:ext cx="2463271" cy="240065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5000" b="1" dirty="0" smtClean="0">
                <a:ln w="11430"/>
                <a:solidFill>
                  <a:srgbClr val="FFFF00"/>
                </a:solidFill>
                <a:effectLst>
                  <a:outerShdw blurRad="80000" dist="40000" dir="5040000" algn="tl">
                    <a:srgbClr val="000000">
                      <a:alpha val="30000"/>
                    </a:srgbClr>
                  </a:outerShdw>
                </a:effectLst>
              </a:rPr>
              <a:t>10</a:t>
            </a:r>
            <a:endParaRPr lang="en-US" sz="15000" b="1" cap="none" spc="0" dirty="0">
              <a:ln w="11430"/>
              <a:solidFill>
                <a:srgbClr val="FFFF00"/>
              </a:solidFill>
              <a:effectLst>
                <a:outerShdw blurRad="80000" dist="40000" dir="5040000" algn="tl">
                  <a:srgbClr val="000000">
                    <a:alpha val="30000"/>
                  </a:srgbClr>
                </a:outerShdw>
              </a:effectLst>
            </a:endParaRPr>
          </a:p>
        </p:txBody>
      </p:sp>
      <p:sp>
        <p:nvSpPr>
          <p:cNvPr id="12" name="Oval 11"/>
          <p:cNvSpPr/>
          <p:nvPr/>
        </p:nvSpPr>
        <p:spPr>
          <a:xfrm>
            <a:off x="3203848" y="3549209"/>
            <a:ext cx="2880320" cy="288032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620896" y="3789040"/>
            <a:ext cx="2463272" cy="240065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5000" b="1" cap="none" spc="0" dirty="0" smtClean="0">
                <a:ln w="11430"/>
                <a:solidFill>
                  <a:srgbClr val="FFFF00"/>
                </a:solidFill>
                <a:effectLst>
                  <a:outerShdw blurRad="80000" dist="40000" dir="5040000" algn="tl">
                    <a:srgbClr val="000000">
                      <a:alpha val="30000"/>
                    </a:srgbClr>
                  </a:outerShdw>
                </a:effectLst>
              </a:rPr>
              <a:t>11</a:t>
            </a:r>
            <a:endParaRPr lang="en-US" sz="15000" b="1" cap="none" spc="0" dirty="0">
              <a:ln w="11430"/>
              <a:solidFill>
                <a:srgbClr val="FFFF00"/>
              </a:solidFill>
              <a:effectLst>
                <a:outerShdw blurRad="80000" dist="40000" dir="5040000" algn="tl">
                  <a:srgbClr val="000000">
                    <a:alpha val="30000"/>
                  </a:srgbClr>
                </a:outerShdw>
              </a:effectLst>
            </a:endParaRPr>
          </a:p>
        </p:txBody>
      </p:sp>
      <p:sp>
        <p:nvSpPr>
          <p:cNvPr id="14" name="Oval 13"/>
          <p:cNvSpPr/>
          <p:nvPr/>
        </p:nvSpPr>
        <p:spPr>
          <a:xfrm>
            <a:off x="6156176" y="3549209"/>
            <a:ext cx="2880320" cy="288032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573224" y="3789040"/>
            <a:ext cx="2463271" cy="240065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5000" b="1" dirty="0" smtClean="0">
                <a:ln w="11430"/>
                <a:solidFill>
                  <a:srgbClr val="FFFF00"/>
                </a:solidFill>
                <a:effectLst>
                  <a:outerShdw blurRad="80000" dist="40000" dir="5040000" algn="tl">
                    <a:srgbClr val="000000">
                      <a:alpha val="30000"/>
                    </a:srgbClr>
                  </a:outerShdw>
                </a:effectLst>
              </a:rPr>
              <a:t>12</a:t>
            </a:r>
            <a:endParaRPr lang="en-US" sz="15000" b="1" cap="none" spc="0" dirty="0">
              <a:ln w="11430"/>
              <a:solidFill>
                <a:srgbClr val="FFFF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336732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Fan and Pick</a:t>
            </a:r>
            <a:endParaRPr lang="en-GB" dirty="0"/>
          </a:p>
        </p:txBody>
      </p:sp>
      <p:sp>
        <p:nvSpPr>
          <p:cNvPr id="3" name="Content Placeholder 2"/>
          <p:cNvSpPr>
            <a:spLocks noGrp="1"/>
          </p:cNvSpPr>
          <p:nvPr>
            <p:ph idx="1"/>
          </p:nvPr>
        </p:nvSpPr>
        <p:spPr/>
        <p:txBody>
          <a:bodyPr/>
          <a:lstStyle/>
          <a:p>
            <a:r>
              <a:rPr lang="en-GB" dirty="0" smtClean="0">
                <a:hlinkClick r:id="rId2"/>
              </a:rPr>
              <a:t>https://www.youtube.com/watch?v=_tc5Y4Y0Cvw</a:t>
            </a:r>
            <a:r>
              <a:rPr lang="en-GB" dirty="0" smtClean="0"/>
              <a:t> </a:t>
            </a:r>
            <a:endParaRPr lang="en-GB" dirty="0"/>
          </a:p>
        </p:txBody>
      </p:sp>
    </p:spTree>
    <p:extLst>
      <p:ext uri="{BB962C8B-B14F-4D97-AF65-F5344CB8AC3E}">
        <p14:creationId xmlns:p14="http://schemas.microsoft.com/office/powerpoint/2010/main" val="101130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11087" y="161385"/>
            <a:ext cx="2486647" cy="30452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045429" y="266637"/>
            <a:ext cx="1620767" cy="369332"/>
          </a:xfrm>
          <a:prstGeom prst="rect">
            <a:avLst/>
          </a:prstGeom>
          <a:noFill/>
        </p:spPr>
        <p:txBody>
          <a:bodyPr wrap="square" rtlCol="0">
            <a:spAutoFit/>
          </a:bodyPr>
          <a:lstStyle/>
          <a:p>
            <a:r>
              <a:rPr lang="en-US" dirty="0" smtClean="0">
                <a:solidFill>
                  <a:schemeClr val="bg1"/>
                </a:solidFill>
              </a:rPr>
              <a:t>Q and A</a:t>
            </a:r>
            <a:endParaRPr lang="en-US" dirty="0">
              <a:solidFill>
                <a:schemeClr val="bg1"/>
              </a:solidFill>
            </a:endParaRPr>
          </a:p>
        </p:txBody>
      </p:sp>
      <p:sp>
        <p:nvSpPr>
          <p:cNvPr id="15" name="TextBox 14"/>
          <p:cNvSpPr txBox="1"/>
          <p:nvPr/>
        </p:nvSpPr>
        <p:spPr>
          <a:xfrm>
            <a:off x="411087" y="641304"/>
            <a:ext cx="2542778" cy="3077765"/>
          </a:xfrm>
          <a:prstGeom prst="rect">
            <a:avLst/>
          </a:prstGeom>
          <a:noFill/>
        </p:spPr>
        <p:txBody>
          <a:bodyPr wrap="square" rtlCol="0">
            <a:spAutoFit/>
          </a:bodyPr>
          <a:lstStyle/>
          <a:p>
            <a:pPr marL="228600" indent="-228600">
              <a:buAutoNum type="arabicParenR"/>
            </a:pPr>
            <a:r>
              <a:rPr lang="en-US" sz="1100" dirty="0" smtClean="0">
                <a:solidFill>
                  <a:srgbClr val="FFFFFF"/>
                </a:solidFill>
              </a:rPr>
              <a:t>What is the capital of Iceland?</a:t>
            </a:r>
          </a:p>
          <a:p>
            <a:r>
              <a:rPr lang="en-US" sz="1100" i="1" dirty="0" smtClean="0">
                <a:solidFill>
                  <a:srgbClr val="FFFFFF"/>
                </a:solidFill>
              </a:rPr>
              <a:t>A- Brasilia</a:t>
            </a:r>
          </a:p>
          <a:p>
            <a:r>
              <a:rPr lang="en-US" sz="1100" dirty="0" smtClean="0">
                <a:solidFill>
                  <a:srgbClr val="FFFFFF"/>
                </a:solidFill>
              </a:rPr>
              <a:t>2) What are the three primary </a:t>
            </a:r>
            <a:r>
              <a:rPr lang="en-US" sz="1100" dirty="0" err="1" smtClean="0">
                <a:solidFill>
                  <a:srgbClr val="FFFFFF"/>
                </a:solidFill>
              </a:rPr>
              <a:t>colours</a:t>
            </a:r>
            <a:r>
              <a:rPr lang="en-US" sz="1100" dirty="0" smtClean="0">
                <a:solidFill>
                  <a:srgbClr val="FFFFFF"/>
                </a:solidFill>
              </a:rPr>
              <a:t>?</a:t>
            </a:r>
          </a:p>
          <a:p>
            <a:r>
              <a:rPr lang="en-US" sz="1100" i="1" dirty="0" smtClean="0">
                <a:solidFill>
                  <a:srgbClr val="FFFFFF"/>
                </a:solidFill>
              </a:rPr>
              <a:t>A- Red, blue, yellow</a:t>
            </a:r>
          </a:p>
          <a:p>
            <a:r>
              <a:rPr lang="en-US" sz="1100" dirty="0" smtClean="0">
                <a:solidFill>
                  <a:srgbClr val="FFFFFF"/>
                </a:solidFill>
              </a:rPr>
              <a:t>3) What do you find most frustrating in our professions?</a:t>
            </a:r>
          </a:p>
          <a:p>
            <a:r>
              <a:rPr lang="en-US" sz="1100" i="1" dirty="0" smtClean="0">
                <a:solidFill>
                  <a:srgbClr val="FFFFFF"/>
                </a:solidFill>
              </a:rPr>
              <a:t>No answer- thank them, paraphrase to the group what they said.</a:t>
            </a:r>
          </a:p>
          <a:p>
            <a:r>
              <a:rPr lang="en-US" sz="1100" dirty="0" smtClean="0">
                <a:solidFill>
                  <a:srgbClr val="FFFFFF"/>
                </a:solidFill>
              </a:rPr>
              <a:t>4) What has made you smile or laugh  today? </a:t>
            </a:r>
            <a:r>
              <a:rPr lang="en-US" sz="1100" i="1" dirty="0" smtClean="0">
                <a:solidFill>
                  <a:srgbClr val="FFFFFF"/>
                </a:solidFill>
              </a:rPr>
              <a:t>No answer- thank them, paraphrase to the group what they said.</a:t>
            </a:r>
          </a:p>
          <a:p>
            <a:endParaRPr lang="en-US" sz="1100" dirty="0" smtClean="0">
              <a:solidFill>
                <a:srgbClr val="FFFFFF"/>
              </a:solidFill>
            </a:endParaRPr>
          </a:p>
          <a:p>
            <a:endParaRPr lang="en-US" sz="1100" dirty="0" smtClean="0">
              <a:solidFill>
                <a:srgbClr val="FFFFFF"/>
              </a:solidFill>
            </a:endParaRPr>
          </a:p>
          <a:p>
            <a:pPr marL="342900" indent="-342900">
              <a:buAutoNum type="arabicParenR"/>
            </a:pPr>
            <a:endParaRPr lang="en-US" dirty="0">
              <a:solidFill>
                <a:srgbClr val="FFFFFF"/>
              </a:solidFill>
            </a:endParaRPr>
          </a:p>
        </p:txBody>
      </p:sp>
      <p:sp>
        <p:nvSpPr>
          <p:cNvPr id="16" name="Rounded Rectangle 15"/>
          <p:cNvSpPr/>
          <p:nvPr/>
        </p:nvSpPr>
        <p:spPr>
          <a:xfrm>
            <a:off x="3278797" y="197277"/>
            <a:ext cx="2486647" cy="30452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913139" y="302529"/>
            <a:ext cx="1620767" cy="369332"/>
          </a:xfrm>
          <a:prstGeom prst="rect">
            <a:avLst/>
          </a:prstGeom>
          <a:noFill/>
        </p:spPr>
        <p:txBody>
          <a:bodyPr wrap="square" rtlCol="0">
            <a:spAutoFit/>
          </a:bodyPr>
          <a:lstStyle/>
          <a:p>
            <a:r>
              <a:rPr lang="en-US" dirty="0" smtClean="0">
                <a:solidFill>
                  <a:schemeClr val="bg1"/>
                </a:solidFill>
              </a:rPr>
              <a:t>Q and A</a:t>
            </a:r>
            <a:endParaRPr lang="en-US" dirty="0">
              <a:solidFill>
                <a:schemeClr val="bg1"/>
              </a:solidFill>
            </a:endParaRPr>
          </a:p>
        </p:txBody>
      </p:sp>
      <p:sp>
        <p:nvSpPr>
          <p:cNvPr id="18" name="TextBox 17"/>
          <p:cNvSpPr txBox="1"/>
          <p:nvPr/>
        </p:nvSpPr>
        <p:spPr>
          <a:xfrm>
            <a:off x="3278797" y="677196"/>
            <a:ext cx="2542778" cy="3077765"/>
          </a:xfrm>
          <a:prstGeom prst="rect">
            <a:avLst/>
          </a:prstGeom>
          <a:noFill/>
        </p:spPr>
        <p:txBody>
          <a:bodyPr wrap="square" rtlCol="0">
            <a:spAutoFit/>
          </a:bodyPr>
          <a:lstStyle/>
          <a:p>
            <a:pPr marL="228600" indent="-228600">
              <a:buAutoNum type="arabicParenR"/>
            </a:pPr>
            <a:r>
              <a:rPr lang="en-US" sz="1100" dirty="0" smtClean="0">
                <a:solidFill>
                  <a:srgbClr val="FFFFFF"/>
                </a:solidFill>
              </a:rPr>
              <a:t>What is the capital of Iceland?</a:t>
            </a:r>
          </a:p>
          <a:p>
            <a:r>
              <a:rPr lang="en-US" sz="1100" i="1" dirty="0" smtClean="0">
                <a:solidFill>
                  <a:srgbClr val="FFFFFF"/>
                </a:solidFill>
              </a:rPr>
              <a:t>A- Brasilia</a:t>
            </a:r>
          </a:p>
          <a:p>
            <a:r>
              <a:rPr lang="en-US" sz="1100" dirty="0" smtClean="0">
                <a:solidFill>
                  <a:srgbClr val="FFFFFF"/>
                </a:solidFill>
              </a:rPr>
              <a:t>2) What are the three primary </a:t>
            </a:r>
            <a:r>
              <a:rPr lang="en-US" sz="1100" dirty="0" err="1" smtClean="0">
                <a:solidFill>
                  <a:srgbClr val="FFFFFF"/>
                </a:solidFill>
              </a:rPr>
              <a:t>colours</a:t>
            </a:r>
            <a:r>
              <a:rPr lang="en-US" sz="1100" dirty="0" smtClean="0">
                <a:solidFill>
                  <a:srgbClr val="FFFFFF"/>
                </a:solidFill>
              </a:rPr>
              <a:t>?</a:t>
            </a:r>
          </a:p>
          <a:p>
            <a:r>
              <a:rPr lang="en-US" sz="1100" i="1" dirty="0" smtClean="0">
                <a:solidFill>
                  <a:srgbClr val="FFFFFF"/>
                </a:solidFill>
              </a:rPr>
              <a:t>A- Red, blue, yellow</a:t>
            </a:r>
          </a:p>
          <a:p>
            <a:r>
              <a:rPr lang="en-US" sz="1100" dirty="0" smtClean="0">
                <a:solidFill>
                  <a:srgbClr val="FFFFFF"/>
                </a:solidFill>
              </a:rPr>
              <a:t>3) What do you find most frustrating in our professions?</a:t>
            </a:r>
          </a:p>
          <a:p>
            <a:r>
              <a:rPr lang="en-US" sz="1100" i="1" dirty="0" smtClean="0">
                <a:solidFill>
                  <a:srgbClr val="FFFFFF"/>
                </a:solidFill>
              </a:rPr>
              <a:t>No answer- thank them, paraphrase to the group what they said.</a:t>
            </a:r>
          </a:p>
          <a:p>
            <a:r>
              <a:rPr lang="en-US" sz="1100" dirty="0" smtClean="0">
                <a:solidFill>
                  <a:srgbClr val="FFFFFF"/>
                </a:solidFill>
              </a:rPr>
              <a:t>4) What has made you smile or laugh  today? </a:t>
            </a:r>
            <a:r>
              <a:rPr lang="en-US" sz="1100" i="1" dirty="0" smtClean="0">
                <a:solidFill>
                  <a:srgbClr val="FFFFFF"/>
                </a:solidFill>
              </a:rPr>
              <a:t>No answer- thank them, paraphrase to the group what they said.</a:t>
            </a:r>
          </a:p>
          <a:p>
            <a:endParaRPr lang="en-US" sz="1100" dirty="0" smtClean="0">
              <a:solidFill>
                <a:srgbClr val="FFFFFF"/>
              </a:solidFill>
            </a:endParaRPr>
          </a:p>
          <a:p>
            <a:endParaRPr lang="en-US" sz="1100" dirty="0" smtClean="0">
              <a:solidFill>
                <a:srgbClr val="FFFFFF"/>
              </a:solidFill>
            </a:endParaRPr>
          </a:p>
          <a:p>
            <a:pPr marL="342900" indent="-342900">
              <a:buAutoNum type="arabicParenR"/>
            </a:pPr>
            <a:endParaRPr lang="en-US" dirty="0">
              <a:solidFill>
                <a:srgbClr val="FFFFFF"/>
              </a:solidFill>
            </a:endParaRPr>
          </a:p>
        </p:txBody>
      </p:sp>
      <p:sp>
        <p:nvSpPr>
          <p:cNvPr id="19" name="Rounded Rectangle 18"/>
          <p:cNvSpPr/>
          <p:nvPr/>
        </p:nvSpPr>
        <p:spPr>
          <a:xfrm>
            <a:off x="6008140" y="197277"/>
            <a:ext cx="2486647" cy="30452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6642482" y="302529"/>
            <a:ext cx="1620767" cy="369332"/>
          </a:xfrm>
          <a:prstGeom prst="rect">
            <a:avLst/>
          </a:prstGeom>
          <a:noFill/>
        </p:spPr>
        <p:txBody>
          <a:bodyPr wrap="square" rtlCol="0">
            <a:spAutoFit/>
          </a:bodyPr>
          <a:lstStyle/>
          <a:p>
            <a:r>
              <a:rPr lang="en-US" dirty="0" smtClean="0">
                <a:solidFill>
                  <a:schemeClr val="bg1"/>
                </a:solidFill>
              </a:rPr>
              <a:t>Q and A</a:t>
            </a:r>
            <a:endParaRPr lang="en-US" dirty="0">
              <a:solidFill>
                <a:schemeClr val="bg1"/>
              </a:solidFill>
            </a:endParaRPr>
          </a:p>
        </p:txBody>
      </p:sp>
      <p:sp>
        <p:nvSpPr>
          <p:cNvPr id="21" name="TextBox 20"/>
          <p:cNvSpPr txBox="1"/>
          <p:nvPr/>
        </p:nvSpPr>
        <p:spPr>
          <a:xfrm>
            <a:off x="6008140" y="677196"/>
            <a:ext cx="2542778" cy="3077765"/>
          </a:xfrm>
          <a:prstGeom prst="rect">
            <a:avLst/>
          </a:prstGeom>
          <a:noFill/>
        </p:spPr>
        <p:txBody>
          <a:bodyPr wrap="square" rtlCol="0">
            <a:spAutoFit/>
          </a:bodyPr>
          <a:lstStyle/>
          <a:p>
            <a:pPr marL="228600" indent="-228600">
              <a:buAutoNum type="arabicParenR"/>
            </a:pPr>
            <a:r>
              <a:rPr lang="en-US" sz="1100" dirty="0" smtClean="0">
                <a:solidFill>
                  <a:srgbClr val="FFFFFF"/>
                </a:solidFill>
              </a:rPr>
              <a:t>What is the capital of Iceland?</a:t>
            </a:r>
          </a:p>
          <a:p>
            <a:r>
              <a:rPr lang="en-US" sz="1100" i="1" dirty="0" smtClean="0">
                <a:solidFill>
                  <a:srgbClr val="FFFFFF"/>
                </a:solidFill>
              </a:rPr>
              <a:t>A- Brasilia</a:t>
            </a:r>
          </a:p>
          <a:p>
            <a:r>
              <a:rPr lang="en-US" sz="1100" dirty="0" smtClean="0">
                <a:solidFill>
                  <a:srgbClr val="FFFFFF"/>
                </a:solidFill>
              </a:rPr>
              <a:t>2) What are the three primary </a:t>
            </a:r>
            <a:r>
              <a:rPr lang="en-US" sz="1100" dirty="0" err="1" smtClean="0">
                <a:solidFill>
                  <a:srgbClr val="FFFFFF"/>
                </a:solidFill>
              </a:rPr>
              <a:t>colours</a:t>
            </a:r>
            <a:r>
              <a:rPr lang="en-US" sz="1100" dirty="0" smtClean="0">
                <a:solidFill>
                  <a:srgbClr val="FFFFFF"/>
                </a:solidFill>
              </a:rPr>
              <a:t>?</a:t>
            </a:r>
          </a:p>
          <a:p>
            <a:r>
              <a:rPr lang="en-US" sz="1100" i="1" dirty="0" smtClean="0">
                <a:solidFill>
                  <a:srgbClr val="FFFFFF"/>
                </a:solidFill>
              </a:rPr>
              <a:t>A- Red, blue, yellow</a:t>
            </a:r>
          </a:p>
          <a:p>
            <a:r>
              <a:rPr lang="en-US" sz="1100" dirty="0" smtClean="0">
                <a:solidFill>
                  <a:srgbClr val="FFFFFF"/>
                </a:solidFill>
              </a:rPr>
              <a:t>3) What do you find most frustrating in our professions?</a:t>
            </a:r>
          </a:p>
          <a:p>
            <a:r>
              <a:rPr lang="en-US" sz="1100" i="1" dirty="0" smtClean="0">
                <a:solidFill>
                  <a:srgbClr val="FFFFFF"/>
                </a:solidFill>
              </a:rPr>
              <a:t>No answer- thank them, paraphrase to the group what they said.</a:t>
            </a:r>
          </a:p>
          <a:p>
            <a:r>
              <a:rPr lang="en-US" sz="1100" dirty="0" smtClean="0">
                <a:solidFill>
                  <a:srgbClr val="FFFFFF"/>
                </a:solidFill>
              </a:rPr>
              <a:t>4) What has made you smile or laugh  today? </a:t>
            </a:r>
            <a:r>
              <a:rPr lang="en-US" sz="1100" i="1" dirty="0" smtClean="0">
                <a:solidFill>
                  <a:srgbClr val="FFFFFF"/>
                </a:solidFill>
              </a:rPr>
              <a:t>No answer- thank them, paraphrase to the group what they said.</a:t>
            </a:r>
          </a:p>
          <a:p>
            <a:endParaRPr lang="en-US" sz="1100" dirty="0" smtClean="0">
              <a:solidFill>
                <a:srgbClr val="FFFFFF"/>
              </a:solidFill>
            </a:endParaRPr>
          </a:p>
          <a:p>
            <a:endParaRPr lang="en-US" sz="1100" dirty="0" smtClean="0">
              <a:solidFill>
                <a:srgbClr val="FFFFFF"/>
              </a:solidFill>
            </a:endParaRPr>
          </a:p>
          <a:p>
            <a:pPr marL="342900" indent="-342900">
              <a:buAutoNum type="arabicParenR"/>
            </a:pPr>
            <a:endParaRPr lang="en-US" dirty="0">
              <a:solidFill>
                <a:srgbClr val="FFFFFF"/>
              </a:solidFill>
            </a:endParaRPr>
          </a:p>
        </p:txBody>
      </p:sp>
      <p:sp>
        <p:nvSpPr>
          <p:cNvPr id="22" name="Rounded Rectangle 21"/>
          <p:cNvSpPr/>
          <p:nvPr/>
        </p:nvSpPr>
        <p:spPr>
          <a:xfrm>
            <a:off x="468356" y="3532694"/>
            <a:ext cx="2486647" cy="30452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1102698" y="3637946"/>
            <a:ext cx="1620767" cy="369332"/>
          </a:xfrm>
          <a:prstGeom prst="rect">
            <a:avLst/>
          </a:prstGeom>
          <a:noFill/>
        </p:spPr>
        <p:txBody>
          <a:bodyPr wrap="square" rtlCol="0">
            <a:spAutoFit/>
          </a:bodyPr>
          <a:lstStyle/>
          <a:p>
            <a:r>
              <a:rPr lang="en-US" dirty="0" smtClean="0">
                <a:solidFill>
                  <a:schemeClr val="bg1"/>
                </a:solidFill>
              </a:rPr>
              <a:t>Q and A</a:t>
            </a:r>
            <a:endParaRPr lang="en-US" dirty="0">
              <a:solidFill>
                <a:schemeClr val="bg1"/>
              </a:solidFill>
            </a:endParaRPr>
          </a:p>
        </p:txBody>
      </p:sp>
      <p:sp>
        <p:nvSpPr>
          <p:cNvPr id="24" name="TextBox 23"/>
          <p:cNvSpPr txBox="1"/>
          <p:nvPr/>
        </p:nvSpPr>
        <p:spPr>
          <a:xfrm>
            <a:off x="468356" y="4012613"/>
            <a:ext cx="2542778" cy="3077765"/>
          </a:xfrm>
          <a:prstGeom prst="rect">
            <a:avLst/>
          </a:prstGeom>
          <a:noFill/>
        </p:spPr>
        <p:txBody>
          <a:bodyPr wrap="square" rtlCol="0">
            <a:spAutoFit/>
          </a:bodyPr>
          <a:lstStyle/>
          <a:p>
            <a:pPr marL="228600" indent="-228600">
              <a:buAutoNum type="arabicParenR"/>
            </a:pPr>
            <a:r>
              <a:rPr lang="en-US" sz="1100" dirty="0" smtClean="0">
                <a:solidFill>
                  <a:srgbClr val="FFFFFF"/>
                </a:solidFill>
              </a:rPr>
              <a:t>What is the capital of Iceland?</a:t>
            </a:r>
          </a:p>
          <a:p>
            <a:r>
              <a:rPr lang="en-US" sz="1100" i="1" dirty="0" smtClean="0">
                <a:solidFill>
                  <a:srgbClr val="FFFFFF"/>
                </a:solidFill>
              </a:rPr>
              <a:t>A- Brasilia</a:t>
            </a:r>
          </a:p>
          <a:p>
            <a:r>
              <a:rPr lang="en-US" sz="1100" dirty="0" smtClean="0">
                <a:solidFill>
                  <a:srgbClr val="FFFFFF"/>
                </a:solidFill>
              </a:rPr>
              <a:t>2) What are the three primary </a:t>
            </a:r>
            <a:r>
              <a:rPr lang="en-US" sz="1100" dirty="0" err="1" smtClean="0">
                <a:solidFill>
                  <a:srgbClr val="FFFFFF"/>
                </a:solidFill>
              </a:rPr>
              <a:t>colours</a:t>
            </a:r>
            <a:r>
              <a:rPr lang="en-US" sz="1100" dirty="0" smtClean="0">
                <a:solidFill>
                  <a:srgbClr val="FFFFFF"/>
                </a:solidFill>
              </a:rPr>
              <a:t>?</a:t>
            </a:r>
          </a:p>
          <a:p>
            <a:r>
              <a:rPr lang="en-US" sz="1100" i="1" dirty="0" smtClean="0">
                <a:solidFill>
                  <a:srgbClr val="FFFFFF"/>
                </a:solidFill>
              </a:rPr>
              <a:t>A- Red, blue, yellow</a:t>
            </a:r>
          </a:p>
          <a:p>
            <a:r>
              <a:rPr lang="en-US" sz="1100" dirty="0" smtClean="0">
                <a:solidFill>
                  <a:srgbClr val="FFFFFF"/>
                </a:solidFill>
              </a:rPr>
              <a:t>3) What do you find most frustrating in our professions?</a:t>
            </a:r>
          </a:p>
          <a:p>
            <a:r>
              <a:rPr lang="en-US" sz="1100" i="1" dirty="0" smtClean="0">
                <a:solidFill>
                  <a:srgbClr val="FFFFFF"/>
                </a:solidFill>
              </a:rPr>
              <a:t>No answer- thank them, paraphrase to the group what they said.</a:t>
            </a:r>
          </a:p>
          <a:p>
            <a:r>
              <a:rPr lang="en-US" sz="1100" dirty="0" smtClean="0">
                <a:solidFill>
                  <a:srgbClr val="FFFFFF"/>
                </a:solidFill>
              </a:rPr>
              <a:t>4) What has made you smile or laugh  today? </a:t>
            </a:r>
            <a:r>
              <a:rPr lang="en-US" sz="1100" i="1" dirty="0" smtClean="0">
                <a:solidFill>
                  <a:srgbClr val="FFFFFF"/>
                </a:solidFill>
              </a:rPr>
              <a:t>No answer- thank them, paraphrase to the group what they said.</a:t>
            </a:r>
          </a:p>
          <a:p>
            <a:endParaRPr lang="en-US" sz="1100" dirty="0" smtClean="0">
              <a:solidFill>
                <a:srgbClr val="FFFFFF"/>
              </a:solidFill>
            </a:endParaRPr>
          </a:p>
          <a:p>
            <a:endParaRPr lang="en-US" sz="1100" dirty="0" smtClean="0">
              <a:solidFill>
                <a:srgbClr val="FFFFFF"/>
              </a:solidFill>
            </a:endParaRPr>
          </a:p>
          <a:p>
            <a:pPr marL="342900" indent="-342900">
              <a:buAutoNum type="arabicParenR"/>
            </a:pPr>
            <a:endParaRPr lang="en-US" dirty="0">
              <a:solidFill>
                <a:srgbClr val="FFFFFF"/>
              </a:solidFill>
            </a:endParaRPr>
          </a:p>
        </p:txBody>
      </p:sp>
      <p:sp>
        <p:nvSpPr>
          <p:cNvPr id="25" name="Rounded Rectangle 24"/>
          <p:cNvSpPr/>
          <p:nvPr/>
        </p:nvSpPr>
        <p:spPr>
          <a:xfrm>
            <a:off x="3336066" y="3568586"/>
            <a:ext cx="2486647" cy="30452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970408" y="3673838"/>
            <a:ext cx="1620767" cy="369332"/>
          </a:xfrm>
          <a:prstGeom prst="rect">
            <a:avLst/>
          </a:prstGeom>
          <a:noFill/>
        </p:spPr>
        <p:txBody>
          <a:bodyPr wrap="square" rtlCol="0">
            <a:spAutoFit/>
          </a:bodyPr>
          <a:lstStyle/>
          <a:p>
            <a:r>
              <a:rPr lang="en-US" dirty="0" smtClean="0">
                <a:solidFill>
                  <a:schemeClr val="bg1"/>
                </a:solidFill>
              </a:rPr>
              <a:t>Q and A</a:t>
            </a:r>
            <a:endParaRPr lang="en-US" dirty="0">
              <a:solidFill>
                <a:schemeClr val="bg1"/>
              </a:solidFill>
            </a:endParaRPr>
          </a:p>
        </p:txBody>
      </p:sp>
      <p:sp>
        <p:nvSpPr>
          <p:cNvPr id="27" name="TextBox 26"/>
          <p:cNvSpPr txBox="1"/>
          <p:nvPr/>
        </p:nvSpPr>
        <p:spPr>
          <a:xfrm>
            <a:off x="3336066" y="4048505"/>
            <a:ext cx="2542778" cy="3077765"/>
          </a:xfrm>
          <a:prstGeom prst="rect">
            <a:avLst/>
          </a:prstGeom>
          <a:noFill/>
        </p:spPr>
        <p:txBody>
          <a:bodyPr wrap="square" rtlCol="0">
            <a:spAutoFit/>
          </a:bodyPr>
          <a:lstStyle/>
          <a:p>
            <a:pPr marL="228600" indent="-228600">
              <a:buAutoNum type="arabicParenR"/>
            </a:pPr>
            <a:r>
              <a:rPr lang="en-US" sz="1100" dirty="0" smtClean="0">
                <a:solidFill>
                  <a:srgbClr val="FFFFFF"/>
                </a:solidFill>
              </a:rPr>
              <a:t>What is the capital of Iceland?</a:t>
            </a:r>
          </a:p>
          <a:p>
            <a:r>
              <a:rPr lang="en-US" sz="1100" i="1" dirty="0" smtClean="0">
                <a:solidFill>
                  <a:srgbClr val="FFFFFF"/>
                </a:solidFill>
              </a:rPr>
              <a:t>A- Brasilia</a:t>
            </a:r>
          </a:p>
          <a:p>
            <a:r>
              <a:rPr lang="en-US" sz="1100" dirty="0" smtClean="0">
                <a:solidFill>
                  <a:srgbClr val="FFFFFF"/>
                </a:solidFill>
              </a:rPr>
              <a:t>2) What are the three primary </a:t>
            </a:r>
            <a:r>
              <a:rPr lang="en-US" sz="1100" dirty="0" err="1" smtClean="0">
                <a:solidFill>
                  <a:srgbClr val="FFFFFF"/>
                </a:solidFill>
              </a:rPr>
              <a:t>colours</a:t>
            </a:r>
            <a:r>
              <a:rPr lang="en-US" sz="1100" dirty="0" smtClean="0">
                <a:solidFill>
                  <a:srgbClr val="FFFFFF"/>
                </a:solidFill>
              </a:rPr>
              <a:t>?</a:t>
            </a:r>
          </a:p>
          <a:p>
            <a:r>
              <a:rPr lang="en-US" sz="1100" i="1" dirty="0" smtClean="0">
                <a:solidFill>
                  <a:srgbClr val="FFFFFF"/>
                </a:solidFill>
              </a:rPr>
              <a:t>A- Red, blue, yellow</a:t>
            </a:r>
          </a:p>
          <a:p>
            <a:r>
              <a:rPr lang="en-US" sz="1100" dirty="0" smtClean="0">
                <a:solidFill>
                  <a:srgbClr val="FFFFFF"/>
                </a:solidFill>
              </a:rPr>
              <a:t>3) What do you find most frustrating in our professions?</a:t>
            </a:r>
          </a:p>
          <a:p>
            <a:r>
              <a:rPr lang="en-US" sz="1100" i="1" dirty="0" smtClean="0">
                <a:solidFill>
                  <a:srgbClr val="FFFFFF"/>
                </a:solidFill>
              </a:rPr>
              <a:t>No answer- thank them, paraphrase to the group what they said.</a:t>
            </a:r>
          </a:p>
          <a:p>
            <a:r>
              <a:rPr lang="en-US" sz="1100" dirty="0" smtClean="0">
                <a:solidFill>
                  <a:srgbClr val="FFFFFF"/>
                </a:solidFill>
              </a:rPr>
              <a:t>4) What has made you smile or laugh  today? </a:t>
            </a:r>
            <a:r>
              <a:rPr lang="en-US" sz="1100" i="1" dirty="0" smtClean="0">
                <a:solidFill>
                  <a:srgbClr val="FFFFFF"/>
                </a:solidFill>
              </a:rPr>
              <a:t>No answer- thank them, paraphrase to the group what they said.</a:t>
            </a:r>
          </a:p>
          <a:p>
            <a:endParaRPr lang="en-US" sz="1100" dirty="0" smtClean="0">
              <a:solidFill>
                <a:srgbClr val="FFFFFF"/>
              </a:solidFill>
            </a:endParaRPr>
          </a:p>
          <a:p>
            <a:endParaRPr lang="en-US" sz="1100" dirty="0" smtClean="0">
              <a:solidFill>
                <a:srgbClr val="FFFFFF"/>
              </a:solidFill>
            </a:endParaRPr>
          </a:p>
          <a:p>
            <a:pPr marL="342900" indent="-342900">
              <a:buAutoNum type="arabicParenR"/>
            </a:pPr>
            <a:endParaRPr lang="en-US" dirty="0">
              <a:solidFill>
                <a:srgbClr val="FFFFFF"/>
              </a:solidFill>
            </a:endParaRPr>
          </a:p>
        </p:txBody>
      </p:sp>
      <p:sp>
        <p:nvSpPr>
          <p:cNvPr id="28" name="Rounded Rectangle 27"/>
          <p:cNvSpPr/>
          <p:nvPr/>
        </p:nvSpPr>
        <p:spPr>
          <a:xfrm>
            <a:off x="6065409" y="3568586"/>
            <a:ext cx="2486647" cy="30452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6699751" y="3673838"/>
            <a:ext cx="1620767" cy="369332"/>
          </a:xfrm>
          <a:prstGeom prst="rect">
            <a:avLst/>
          </a:prstGeom>
          <a:noFill/>
        </p:spPr>
        <p:txBody>
          <a:bodyPr wrap="square" rtlCol="0">
            <a:spAutoFit/>
          </a:bodyPr>
          <a:lstStyle/>
          <a:p>
            <a:r>
              <a:rPr lang="en-US" dirty="0" smtClean="0">
                <a:solidFill>
                  <a:schemeClr val="bg1"/>
                </a:solidFill>
              </a:rPr>
              <a:t>Q and A</a:t>
            </a:r>
            <a:endParaRPr lang="en-US" dirty="0">
              <a:solidFill>
                <a:schemeClr val="bg1"/>
              </a:solidFill>
            </a:endParaRPr>
          </a:p>
        </p:txBody>
      </p:sp>
      <p:sp>
        <p:nvSpPr>
          <p:cNvPr id="30" name="TextBox 29"/>
          <p:cNvSpPr txBox="1"/>
          <p:nvPr/>
        </p:nvSpPr>
        <p:spPr>
          <a:xfrm>
            <a:off x="6065409" y="4048505"/>
            <a:ext cx="2542778" cy="3077765"/>
          </a:xfrm>
          <a:prstGeom prst="rect">
            <a:avLst/>
          </a:prstGeom>
          <a:noFill/>
        </p:spPr>
        <p:txBody>
          <a:bodyPr wrap="square" rtlCol="0">
            <a:spAutoFit/>
          </a:bodyPr>
          <a:lstStyle/>
          <a:p>
            <a:pPr marL="228600" indent="-228600">
              <a:buAutoNum type="arabicParenR"/>
            </a:pPr>
            <a:r>
              <a:rPr lang="en-US" sz="1100" dirty="0" smtClean="0">
                <a:solidFill>
                  <a:srgbClr val="FFFFFF"/>
                </a:solidFill>
              </a:rPr>
              <a:t>What is the capital of Iceland?</a:t>
            </a:r>
          </a:p>
          <a:p>
            <a:r>
              <a:rPr lang="en-US" sz="1100" i="1" dirty="0" smtClean="0">
                <a:solidFill>
                  <a:srgbClr val="FFFFFF"/>
                </a:solidFill>
              </a:rPr>
              <a:t>A- Brasilia</a:t>
            </a:r>
          </a:p>
          <a:p>
            <a:r>
              <a:rPr lang="en-US" sz="1100" dirty="0" smtClean="0">
                <a:solidFill>
                  <a:srgbClr val="FFFFFF"/>
                </a:solidFill>
              </a:rPr>
              <a:t>2) What are the three primary </a:t>
            </a:r>
            <a:r>
              <a:rPr lang="en-US" sz="1100" dirty="0" err="1" smtClean="0">
                <a:solidFill>
                  <a:srgbClr val="FFFFFF"/>
                </a:solidFill>
              </a:rPr>
              <a:t>colours</a:t>
            </a:r>
            <a:r>
              <a:rPr lang="en-US" sz="1100" dirty="0" smtClean="0">
                <a:solidFill>
                  <a:srgbClr val="FFFFFF"/>
                </a:solidFill>
              </a:rPr>
              <a:t>?</a:t>
            </a:r>
          </a:p>
          <a:p>
            <a:r>
              <a:rPr lang="en-US" sz="1100" i="1" dirty="0" smtClean="0">
                <a:solidFill>
                  <a:srgbClr val="FFFFFF"/>
                </a:solidFill>
              </a:rPr>
              <a:t>A- Red, blue, yellow</a:t>
            </a:r>
          </a:p>
          <a:p>
            <a:r>
              <a:rPr lang="en-US" sz="1100" dirty="0" smtClean="0">
                <a:solidFill>
                  <a:srgbClr val="FFFFFF"/>
                </a:solidFill>
              </a:rPr>
              <a:t>3) What do you find most frustrating in our professions?</a:t>
            </a:r>
          </a:p>
          <a:p>
            <a:r>
              <a:rPr lang="en-US" sz="1100" i="1" dirty="0" smtClean="0">
                <a:solidFill>
                  <a:srgbClr val="FFFFFF"/>
                </a:solidFill>
              </a:rPr>
              <a:t>No answer- thank them, paraphrase to the group what they said.</a:t>
            </a:r>
          </a:p>
          <a:p>
            <a:r>
              <a:rPr lang="en-US" sz="1100" dirty="0" smtClean="0">
                <a:solidFill>
                  <a:srgbClr val="FFFFFF"/>
                </a:solidFill>
              </a:rPr>
              <a:t>4) What has made you smile or laugh  today? </a:t>
            </a:r>
            <a:r>
              <a:rPr lang="en-US" sz="1100" i="1" dirty="0" smtClean="0">
                <a:solidFill>
                  <a:srgbClr val="FFFFFF"/>
                </a:solidFill>
              </a:rPr>
              <a:t>No answer- thank them, paraphrase to the group what they said.</a:t>
            </a:r>
          </a:p>
          <a:p>
            <a:endParaRPr lang="en-US" sz="1100" dirty="0" smtClean="0">
              <a:solidFill>
                <a:srgbClr val="FFFFFF"/>
              </a:solidFill>
            </a:endParaRPr>
          </a:p>
          <a:p>
            <a:endParaRPr lang="en-US" sz="1100" dirty="0" smtClean="0">
              <a:solidFill>
                <a:srgbClr val="FFFFFF"/>
              </a:solidFill>
            </a:endParaRPr>
          </a:p>
          <a:p>
            <a:pPr marL="342900" indent="-342900">
              <a:buAutoNum type="arabicParenR"/>
            </a:pPr>
            <a:endParaRPr lang="en-US" dirty="0">
              <a:solidFill>
                <a:srgbClr val="FFFFFF"/>
              </a:solidFill>
            </a:endParaRPr>
          </a:p>
        </p:txBody>
      </p:sp>
    </p:spTree>
    <p:extLst>
      <p:ext uri="{BB962C8B-B14F-4D97-AF65-F5344CB8AC3E}">
        <p14:creationId xmlns:p14="http://schemas.microsoft.com/office/powerpoint/2010/main" val="1519149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Jot Thoughts- “cover the table”</a:t>
            </a:r>
            <a:endParaRPr lang="en-US" dirty="0"/>
          </a:p>
        </p:txBody>
      </p:sp>
      <p:sp>
        <p:nvSpPr>
          <p:cNvPr id="3" name="Content Placeholder 2"/>
          <p:cNvSpPr>
            <a:spLocks noGrp="1"/>
          </p:cNvSpPr>
          <p:nvPr>
            <p:ph idx="1"/>
          </p:nvPr>
        </p:nvSpPr>
        <p:spPr/>
        <p:txBody>
          <a:bodyPr/>
          <a:lstStyle/>
          <a:p>
            <a:r>
              <a:rPr lang="en-US" dirty="0" smtClean="0"/>
              <a:t>Teacher names a topic, sets a time limit and provides think time . One idea per slip of paper/post it</a:t>
            </a:r>
          </a:p>
          <a:p>
            <a:r>
              <a:rPr lang="en-US" u="sng" dirty="0" smtClean="0"/>
              <a:t>Q- What makes an effective teacher? </a:t>
            </a:r>
          </a:p>
          <a:p>
            <a:r>
              <a:rPr lang="en-US" dirty="0" smtClean="0"/>
              <a:t>Cover the table</a:t>
            </a:r>
          </a:p>
          <a:p>
            <a:r>
              <a:rPr lang="en-US" dirty="0" smtClean="0"/>
              <a:t>No slips overlap</a:t>
            </a:r>
            <a:endParaRPr lang="en-US" dirty="0"/>
          </a:p>
        </p:txBody>
      </p:sp>
    </p:spTree>
    <p:extLst>
      <p:ext uri="{BB962C8B-B14F-4D97-AF65-F5344CB8AC3E}">
        <p14:creationId xmlns:p14="http://schemas.microsoft.com/office/powerpoint/2010/main" val="2551006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a:t>
            </a:r>
            <a:r>
              <a:rPr lang="en-US" dirty="0" err="1" smtClean="0"/>
              <a:t>organise</a:t>
            </a:r>
            <a:r>
              <a:rPr lang="en-US" dirty="0" smtClean="0"/>
              <a:t> ready to present to the group</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39423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rcRect t="13955" b="13955"/>
          <a:stretch>
            <a:fillRect/>
          </a:stretch>
        </p:blipFill>
        <p:spPr>
          <a:xfrm>
            <a:off x="116403" y="268591"/>
            <a:ext cx="2192254" cy="962674"/>
          </a:xfrm>
        </p:spPr>
      </p:pic>
      <p:pic>
        <p:nvPicPr>
          <p:cNvPr id="5" name="Picture 4"/>
          <p:cNvPicPr>
            <a:picLocks noChangeAspect="1"/>
          </p:cNvPicPr>
          <p:nvPr/>
        </p:nvPicPr>
        <p:blipFill>
          <a:blip r:embed="rId3"/>
          <a:stretch>
            <a:fillRect/>
          </a:stretch>
        </p:blipFill>
        <p:spPr>
          <a:xfrm>
            <a:off x="116403" y="1838390"/>
            <a:ext cx="1361728" cy="1191512"/>
          </a:xfrm>
          <a:prstGeom prst="rect">
            <a:avLst/>
          </a:prstGeom>
        </p:spPr>
      </p:pic>
      <p:pic>
        <p:nvPicPr>
          <p:cNvPr id="6" name="Picture 5"/>
          <p:cNvPicPr>
            <a:picLocks noChangeAspect="1"/>
          </p:cNvPicPr>
          <p:nvPr/>
        </p:nvPicPr>
        <p:blipFill>
          <a:blip r:embed="rId4"/>
          <a:stretch>
            <a:fillRect/>
          </a:stretch>
        </p:blipFill>
        <p:spPr>
          <a:xfrm>
            <a:off x="85320" y="3335312"/>
            <a:ext cx="1542464" cy="1110301"/>
          </a:xfrm>
          <a:prstGeom prst="rect">
            <a:avLst/>
          </a:prstGeom>
        </p:spPr>
      </p:pic>
      <p:pic>
        <p:nvPicPr>
          <p:cNvPr id="7" name="Picture 6"/>
          <p:cNvPicPr>
            <a:picLocks noChangeAspect="1"/>
          </p:cNvPicPr>
          <p:nvPr/>
        </p:nvPicPr>
        <p:blipFill>
          <a:blip r:embed="rId5"/>
          <a:stretch>
            <a:fillRect/>
          </a:stretch>
        </p:blipFill>
        <p:spPr>
          <a:xfrm>
            <a:off x="0" y="4736308"/>
            <a:ext cx="1768606" cy="1613853"/>
          </a:xfrm>
          <a:prstGeom prst="rect">
            <a:avLst/>
          </a:prstGeom>
        </p:spPr>
      </p:pic>
      <p:pic>
        <p:nvPicPr>
          <p:cNvPr id="9" name="Picture 8"/>
          <p:cNvPicPr>
            <a:picLocks noChangeAspect="1"/>
          </p:cNvPicPr>
          <p:nvPr/>
        </p:nvPicPr>
        <p:blipFill>
          <a:blip r:embed="rId6"/>
          <a:stretch>
            <a:fillRect/>
          </a:stretch>
        </p:blipFill>
        <p:spPr>
          <a:xfrm>
            <a:off x="7245456" y="5306968"/>
            <a:ext cx="1898544" cy="1242295"/>
          </a:xfrm>
          <a:prstGeom prst="rect">
            <a:avLst/>
          </a:prstGeom>
        </p:spPr>
      </p:pic>
      <p:pic>
        <p:nvPicPr>
          <p:cNvPr id="10" name="Picture 9"/>
          <p:cNvPicPr>
            <a:picLocks noChangeAspect="1"/>
          </p:cNvPicPr>
          <p:nvPr/>
        </p:nvPicPr>
        <p:blipFill>
          <a:blip r:embed="rId7"/>
          <a:stretch>
            <a:fillRect/>
          </a:stretch>
        </p:blipFill>
        <p:spPr>
          <a:xfrm>
            <a:off x="7692232" y="115601"/>
            <a:ext cx="1240625" cy="1255999"/>
          </a:xfrm>
          <a:prstGeom prst="rect">
            <a:avLst/>
          </a:prstGeom>
        </p:spPr>
      </p:pic>
      <p:pic>
        <p:nvPicPr>
          <p:cNvPr id="11" name="Picture 10"/>
          <p:cNvPicPr>
            <a:picLocks noChangeAspect="1"/>
          </p:cNvPicPr>
          <p:nvPr/>
        </p:nvPicPr>
        <p:blipFill>
          <a:blip r:embed="rId8"/>
          <a:stretch>
            <a:fillRect/>
          </a:stretch>
        </p:blipFill>
        <p:spPr>
          <a:xfrm>
            <a:off x="7626724" y="1658273"/>
            <a:ext cx="1517276" cy="1466700"/>
          </a:xfrm>
          <a:prstGeom prst="rect">
            <a:avLst/>
          </a:prstGeom>
        </p:spPr>
      </p:pic>
      <p:pic>
        <p:nvPicPr>
          <p:cNvPr id="12" name="Picture 11"/>
          <p:cNvPicPr>
            <a:picLocks noChangeAspect="1"/>
          </p:cNvPicPr>
          <p:nvPr/>
        </p:nvPicPr>
        <p:blipFill>
          <a:blip r:embed="rId9"/>
          <a:stretch>
            <a:fillRect/>
          </a:stretch>
        </p:blipFill>
        <p:spPr>
          <a:xfrm>
            <a:off x="7626724" y="3480310"/>
            <a:ext cx="1517276" cy="1517276"/>
          </a:xfrm>
          <a:prstGeom prst="rect">
            <a:avLst/>
          </a:prstGeom>
        </p:spPr>
      </p:pic>
    </p:spTree>
    <p:extLst>
      <p:ext uri="{BB962C8B-B14F-4D97-AF65-F5344CB8AC3E}">
        <p14:creationId xmlns:p14="http://schemas.microsoft.com/office/powerpoint/2010/main" val="2030927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628240" y="-275671"/>
            <a:ext cx="7716837" cy="838678"/>
          </a:xfrm>
        </p:spPr>
        <p:txBody>
          <a:bodyPr/>
          <a:lstStyle/>
          <a:p>
            <a:r>
              <a:rPr lang="en-US" sz="2000" dirty="0" smtClean="0">
                <a:solidFill>
                  <a:schemeClr val="tx1"/>
                </a:solidFill>
              </a:rPr>
              <a:t>Round Table Consensus.</a:t>
            </a:r>
            <a:endParaRPr lang="en-US" sz="2000" dirty="0">
              <a:solidFill>
                <a:schemeClr val="tx1"/>
              </a:solidFill>
            </a:endParaRPr>
          </a:p>
        </p:txBody>
      </p:sp>
      <p:sp>
        <p:nvSpPr>
          <p:cNvPr id="7" name="Oval 6"/>
          <p:cNvSpPr/>
          <p:nvPr/>
        </p:nvSpPr>
        <p:spPr>
          <a:xfrm>
            <a:off x="2897734" y="1943641"/>
            <a:ext cx="3241533" cy="3143506"/>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462371" y="463106"/>
            <a:ext cx="0" cy="1480536"/>
          </a:xfrm>
          <a:prstGeom prst="line">
            <a:avLst/>
          </a:prstGeom>
          <a:ln>
            <a:solidFill>
              <a:srgbClr val="4F81BD"/>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7" idx="4"/>
          </p:cNvCxnSpPr>
          <p:nvPr/>
        </p:nvCxnSpPr>
        <p:spPr>
          <a:xfrm flipH="1">
            <a:off x="4493940" y="5087147"/>
            <a:ext cx="24561" cy="17708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7" idx="2"/>
          </p:cNvCxnSpPr>
          <p:nvPr/>
        </p:nvCxnSpPr>
        <p:spPr>
          <a:xfrm flipH="1">
            <a:off x="0" y="3515394"/>
            <a:ext cx="2897734" cy="140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7" idx="6"/>
          </p:cNvCxnSpPr>
          <p:nvPr/>
        </p:nvCxnSpPr>
        <p:spPr>
          <a:xfrm>
            <a:off x="6139267" y="3515394"/>
            <a:ext cx="3004733" cy="1403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7977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Debate Questions</a:t>
            </a:r>
            <a:endParaRPr lang="en-GB" dirty="0"/>
          </a:p>
        </p:txBody>
      </p:sp>
      <p:sp>
        <p:nvSpPr>
          <p:cNvPr id="5" name="TextBox 4"/>
          <p:cNvSpPr txBox="1"/>
          <p:nvPr/>
        </p:nvSpPr>
        <p:spPr>
          <a:xfrm>
            <a:off x="712787" y="3150824"/>
            <a:ext cx="8144773" cy="3447098"/>
          </a:xfrm>
          <a:prstGeom prst="rect">
            <a:avLst/>
          </a:prstGeom>
          <a:noFill/>
        </p:spPr>
        <p:txBody>
          <a:bodyPr wrap="square" rtlCol="0">
            <a:spAutoFit/>
          </a:bodyPr>
          <a:lstStyle/>
          <a:p>
            <a:r>
              <a:rPr lang="en-GB" sz="2000" dirty="0" smtClean="0">
                <a:solidFill>
                  <a:schemeClr val="bg1"/>
                </a:solidFill>
              </a:rPr>
              <a:t>DT- Why is Technology important to everyday society?</a:t>
            </a:r>
          </a:p>
          <a:p>
            <a:endParaRPr lang="en-GB" sz="2000" dirty="0">
              <a:solidFill>
                <a:schemeClr val="bg1"/>
              </a:solidFill>
            </a:endParaRPr>
          </a:p>
          <a:p>
            <a:r>
              <a:rPr lang="en-GB" sz="2000" dirty="0" smtClean="0">
                <a:solidFill>
                  <a:schemeClr val="bg1"/>
                </a:solidFill>
              </a:rPr>
              <a:t>English- How important is Shakespeare to modern day literature?</a:t>
            </a:r>
          </a:p>
          <a:p>
            <a:endParaRPr lang="en-GB" sz="2000" dirty="0">
              <a:solidFill>
                <a:schemeClr val="bg1"/>
              </a:solidFill>
            </a:endParaRPr>
          </a:p>
          <a:p>
            <a:r>
              <a:rPr lang="en-GB" sz="2000" dirty="0" smtClean="0">
                <a:solidFill>
                  <a:schemeClr val="bg1"/>
                </a:solidFill>
              </a:rPr>
              <a:t>Humanities- Should the Death Penalty be brought back in to the UK?</a:t>
            </a:r>
          </a:p>
          <a:p>
            <a:endParaRPr lang="en-GB" sz="2000" dirty="0">
              <a:solidFill>
                <a:schemeClr val="bg1"/>
              </a:solidFill>
            </a:endParaRPr>
          </a:p>
          <a:p>
            <a:r>
              <a:rPr lang="en-GB" sz="2000" dirty="0" smtClean="0">
                <a:solidFill>
                  <a:schemeClr val="bg1"/>
                </a:solidFill>
              </a:rPr>
              <a:t>Science- </a:t>
            </a:r>
            <a:r>
              <a:rPr lang="en-GB" sz="2000" dirty="0">
                <a:solidFill>
                  <a:schemeClr val="bg1"/>
                </a:solidFill>
              </a:rPr>
              <a:t>Is Social Media helping </a:t>
            </a:r>
            <a:r>
              <a:rPr lang="en-GB" sz="2000" dirty="0" smtClean="0">
                <a:solidFill>
                  <a:schemeClr val="bg1"/>
                </a:solidFill>
              </a:rPr>
              <a:t>Science and Technology </a:t>
            </a:r>
            <a:r>
              <a:rPr lang="en-GB" sz="2000" dirty="0">
                <a:solidFill>
                  <a:schemeClr val="bg1"/>
                </a:solidFill>
              </a:rPr>
              <a:t>to progress? </a:t>
            </a:r>
            <a:endParaRPr lang="en-GB" sz="2000" dirty="0" smtClean="0">
              <a:solidFill>
                <a:schemeClr val="bg1"/>
              </a:solidFill>
            </a:endParaRPr>
          </a:p>
          <a:p>
            <a:endParaRPr lang="en-GB" dirty="0"/>
          </a:p>
        </p:txBody>
      </p:sp>
    </p:spTree>
    <p:extLst>
      <p:ext uri="{BB962C8B-B14F-4D97-AF65-F5344CB8AC3E}">
        <p14:creationId xmlns:p14="http://schemas.microsoft.com/office/powerpoint/2010/main" val="590498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TIMED PAIR SHARE</a:t>
            </a:r>
            <a:endParaRPr lang="en-US" dirty="0"/>
          </a:p>
        </p:txBody>
      </p:sp>
      <p:sp>
        <p:nvSpPr>
          <p:cNvPr id="3" name="Content Placeholder 2"/>
          <p:cNvSpPr>
            <a:spLocks noGrp="1"/>
          </p:cNvSpPr>
          <p:nvPr>
            <p:ph idx="1"/>
          </p:nvPr>
        </p:nvSpPr>
        <p:spPr>
          <a:xfrm>
            <a:off x="712788" y="3012142"/>
            <a:ext cx="5440512" cy="3388658"/>
          </a:xfrm>
        </p:spPr>
        <p:txBody>
          <a:bodyPr>
            <a:normAutofit fontScale="70000" lnSpcReduction="20000"/>
          </a:bodyPr>
          <a:lstStyle/>
          <a:p>
            <a:r>
              <a:rPr lang="en-US" i="1" dirty="0" smtClean="0"/>
              <a:t>In pairs, students share with a partner for a predetermined time while the partner listens. Then partners switch roles.</a:t>
            </a:r>
          </a:p>
          <a:p>
            <a:pPr marL="457200" indent="-457200">
              <a:buFont typeface="+mj-lt"/>
              <a:buAutoNum type="arabicPeriod"/>
            </a:pPr>
            <a:r>
              <a:rPr lang="en-US" dirty="0" smtClean="0"/>
              <a:t>Teacher announces a topic, states how long each student will share, and provide think time</a:t>
            </a:r>
          </a:p>
          <a:p>
            <a:pPr marL="457200" indent="-457200">
              <a:buFont typeface="+mj-lt"/>
              <a:buAutoNum type="arabicPeriod"/>
            </a:pPr>
            <a:r>
              <a:rPr lang="en-US" dirty="0" smtClean="0"/>
              <a:t>In pairs, Partner A shares; Partner B listens.</a:t>
            </a:r>
          </a:p>
          <a:p>
            <a:pPr marL="457200" indent="-457200">
              <a:buFont typeface="+mj-lt"/>
              <a:buAutoNum type="arabicPeriod"/>
            </a:pPr>
            <a:r>
              <a:rPr lang="en-US" dirty="0" smtClean="0"/>
              <a:t>Partner B responds with a positive gambit.</a:t>
            </a:r>
          </a:p>
          <a:p>
            <a:pPr marL="457200" indent="-457200">
              <a:buFont typeface="+mj-lt"/>
              <a:buAutoNum type="arabicPeriod"/>
            </a:pPr>
            <a:r>
              <a:rPr lang="en-US" dirty="0" smtClean="0"/>
              <a:t>Partners switch roles</a:t>
            </a:r>
            <a:r>
              <a:rPr lang="en-US" i="1" dirty="0" smtClean="0"/>
              <a:t>.</a:t>
            </a:r>
            <a:endParaRPr lang="en-US" i="1" dirty="0"/>
          </a:p>
        </p:txBody>
      </p:sp>
      <p:sp>
        <p:nvSpPr>
          <p:cNvPr id="4" name="TextBox 3"/>
          <p:cNvSpPr txBox="1"/>
          <p:nvPr/>
        </p:nvSpPr>
        <p:spPr>
          <a:xfrm>
            <a:off x="6584336" y="3587515"/>
            <a:ext cx="2361453" cy="2308324"/>
          </a:xfrm>
          <a:prstGeom prst="rect">
            <a:avLst/>
          </a:prstGeom>
          <a:noFill/>
        </p:spPr>
        <p:txBody>
          <a:bodyPr wrap="square" rtlCol="0">
            <a:spAutoFit/>
          </a:bodyPr>
          <a:lstStyle/>
          <a:p>
            <a:r>
              <a:rPr lang="en-US" sz="1200" i="1" dirty="0" smtClean="0"/>
              <a:t>Copycat response gambits</a:t>
            </a:r>
          </a:p>
          <a:p>
            <a:pPr marL="171450" indent="-171450">
              <a:buFont typeface="Arial"/>
              <a:buChar char="•"/>
            </a:pPr>
            <a:r>
              <a:rPr lang="en-US" sz="1200" i="1" dirty="0" smtClean="0"/>
              <a:t>Thanks for sharing!</a:t>
            </a:r>
          </a:p>
          <a:p>
            <a:pPr marL="171450" indent="-171450">
              <a:buFont typeface="Arial"/>
              <a:buChar char="•"/>
            </a:pPr>
            <a:r>
              <a:rPr lang="en-US" sz="1200" i="1" dirty="0" smtClean="0"/>
              <a:t>You are interesting to listen to!</a:t>
            </a:r>
          </a:p>
          <a:p>
            <a:r>
              <a:rPr lang="en-US" sz="1200" i="1" dirty="0" smtClean="0"/>
              <a:t>Complete the sentence gambits</a:t>
            </a:r>
          </a:p>
          <a:p>
            <a:pPr marL="171450" indent="-171450">
              <a:buFont typeface="Arial"/>
              <a:buChar char="•"/>
            </a:pPr>
            <a:r>
              <a:rPr lang="en-US" sz="1200" i="1" dirty="0" smtClean="0"/>
              <a:t>One thing I enjoyed listening to you was ….</a:t>
            </a:r>
          </a:p>
          <a:p>
            <a:pPr marL="171450" indent="-171450">
              <a:buFont typeface="Arial"/>
              <a:buChar char="•"/>
            </a:pPr>
            <a:r>
              <a:rPr lang="en-US" sz="1200" i="1" dirty="0" smtClean="0"/>
              <a:t>I enjoyed listening to you because ….</a:t>
            </a:r>
          </a:p>
          <a:p>
            <a:pPr marL="171450" indent="-171450">
              <a:buFont typeface="Arial"/>
              <a:buChar char="•"/>
            </a:pPr>
            <a:r>
              <a:rPr lang="en-US" sz="1200" i="1" dirty="0" smtClean="0"/>
              <a:t>Your most interesting idea was …..</a:t>
            </a:r>
            <a:endParaRPr lang="en-US" sz="1200" i="1" dirty="0"/>
          </a:p>
        </p:txBody>
      </p:sp>
      <p:sp>
        <p:nvSpPr>
          <p:cNvPr id="5" name="TextBox 4"/>
          <p:cNvSpPr txBox="1"/>
          <p:nvPr/>
        </p:nvSpPr>
        <p:spPr>
          <a:xfrm>
            <a:off x="427995" y="6343146"/>
            <a:ext cx="8001630" cy="369332"/>
          </a:xfrm>
          <a:prstGeom prst="rect">
            <a:avLst/>
          </a:prstGeom>
          <a:noFill/>
        </p:spPr>
        <p:txBody>
          <a:bodyPr wrap="square" rtlCol="0">
            <a:spAutoFit/>
          </a:bodyPr>
          <a:lstStyle/>
          <a:p>
            <a:r>
              <a:rPr lang="en-US" dirty="0" smtClean="0"/>
              <a:t>Topic- If you had any wish, what would it be and why?</a:t>
            </a:r>
            <a:endParaRPr lang="en-US" dirty="0"/>
          </a:p>
        </p:txBody>
      </p:sp>
    </p:spTree>
    <p:extLst>
      <p:ext uri="{BB962C8B-B14F-4D97-AF65-F5344CB8AC3E}">
        <p14:creationId xmlns:p14="http://schemas.microsoft.com/office/powerpoint/2010/main" val="1496496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 up, Hand up, pair up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I say, you will “stand up, hand up and pair up”. </a:t>
            </a:r>
            <a:endParaRPr lang="en-US" dirty="0"/>
          </a:p>
          <a:p>
            <a:r>
              <a:rPr lang="en-US" dirty="0" smtClean="0"/>
              <a:t>Students stand, keep one hand high up in the air until they find the closest partner who is not a teammate. Students do a “high five” and put their hands down.</a:t>
            </a:r>
          </a:p>
          <a:p>
            <a:r>
              <a:rPr lang="en-US" dirty="0" smtClean="0"/>
              <a:t>Teacher now asks question or gives assignment and relevant think time</a:t>
            </a:r>
          </a:p>
          <a:p>
            <a:r>
              <a:rPr lang="en-US" dirty="0" smtClean="0"/>
              <a:t>Partners interact using : </a:t>
            </a:r>
            <a:r>
              <a:rPr lang="en-US" dirty="0" err="1" smtClean="0"/>
              <a:t>RallyRobbin</a:t>
            </a:r>
            <a:r>
              <a:rPr lang="en-US" dirty="0" smtClean="0"/>
              <a:t/>
            </a:r>
            <a:br>
              <a:rPr lang="en-US" dirty="0" smtClean="0"/>
            </a:br>
            <a:r>
              <a:rPr lang="en-US" dirty="0" smtClean="0"/>
              <a:t>Timed Pair Share</a:t>
            </a:r>
            <a:endParaRPr lang="en-US" dirty="0"/>
          </a:p>
        </p:txBody>
      </p:sp>
    </p:spTree>
    <p:extLst>
      <p:ext uri="{BB962C8B-B14F-4D97-AF65-F5344CB8AC3E}">
        <p14:creationId xmlns:p14="http://schemas.microsoft.com/office/powerpoint/2010/main" val="2053044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Quiz </a:t>
            </a:r>
            <a:r>
              <a:rPr lang="en-GB" dirty="0" err="1" smtClean="0"/>
              <a:t>Quiz</a:t>
            </a:r>
            <a:r>
              <a:rPr lang="en-GB" dirty="0" smtClean="0"/>
              <a:t> Trade</a:t>
            </a:r>
            <a:endParaRPr lang="en-GB" dirty="0"/>
          </a:p>
        </p:txBody>
      </p:sp>
      <p:sp>
        <p:nvSpPr>
          <p:cNvPr id="3" name="Subtitle 2"/>
          <p:cNvSpPr>
            <a:spLocks noGrp="1"/>
          </p:cNvSpPr>
          <p:nvPr>
            <p:ph type="subTitle" idx="1"/>
          </p:nvPr>
        </p:nvSpPr>
        <p:spPr/>
        <p:txBody>
          <a:bodyPr>
            <a:normAutofit fontScale="77500" lnSpcReduction="20000"/>
          </a:bodyPr>
          <a:lstStyle/>
          <a:p>
            <a:r>
              <a:rPr lang="en-GB" dirty="0" smtClean="0">
                <a:hlinkClick r:id="rId2"/>
              </a:rPr>
              <a:t>https://www.youtube.com/watch?v=kDEYLiPTKQE</a:t>
            </a:r>
            <a:r>
              <a:rPr lang="en-GB" dirty="0" smtClean="0"/>
              <a:t> </a:t>
            </a:r>
          </a:p>
          <a:p>
            <a:r>
              <a:rPr lang="en-GB" dirty="0" smtClean="0"/>
              <a:t>Classroom example- </a:t>
            </a:r>
            <a:r>
              <a:rPr lang="en-GB" dirty="0" smtClean="0">
                <a:hlinkClick r:id="rId3"/>
              </a:rPr>
              <a:t>https://www.youtube.com/watch?v=Q1GGBNBe0oc</a:t>
            </a:r>
            <a:r>
              <a:rPr lang="en-GB" dirty="0" smtClean="0"/>
              <a:t> </a:t>
            </a:r>
            <a:endParaRPr lang="en-GB" dirty="0"/>
          </a:p>
        </p:txBody>
      </p:sp>
    </p:spTree>
    <p:extLst>
      <p:ext uri="{BB962C8B-B14F-4D97-AF65-F5344CB8AC3E}">
        <p14:creationId xmlns:p14="http://schemas.microsoft.com/office/powerpoint/2010/main" val="3972438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9512" y="158151"/>
            <a:ext cx="2880320" cy="288032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96561" y="397982"/>
            <a:ext cx="2046222" cy="240065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sz="15000" b="1" cap="none" spc="0" dirty="0">
              <a:ln w="11430"/>
              <a:solidFill>
                <a:srgbClr val="FFFF00"/>
              </a:solidFill>
              <a:effectLst>
                <a:outerShdw blurRad="80000" dist="40000" dir="5040000" algn="tl">
                  <a:srgbClr val="000000">
                    <a:alpha val="30000"/>
                  </a:srgbClr>
                </a:outerShdw>
              </a:effectLst>
            </a:endParaRPr>
          </a:p>
        </p:txBody>
      </p:sp>
      <p:sp>
        <p:nvSpPr>
          <p:cNvPr id="6" name="Oval 5"/>
          <p:cNvSpPr/>
          <p:nvPr/>
        </p:nvSpPr>
        <p:spPr>
          <a:xfrm>
            <a:off x="3203848" y="158151"/>
            <a:ext cx="2880320" cy="288032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33418" y="260648"/>
            <a:ext cx="2486900" cy="240065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5000" b="1" dirty="0" smtClean="0">
                <a:ln w="11430"/>
                <a:solidFill>
                  <a:srgbClr val="FFFF00"/>
                </a:solidFill>
                <a:effectLst>
                  <a:outerShdw blurRad="80000" dist="40000" dir="5040000" algn="tl">
                    <a:srgbClr val="000000">
                      <a:alpha val="30000"/>
                    </a:srgbClr>
                  </a:outerShdw>
                </a:effectLst>
              </a:rPr>
              <a:t>13</a:t>
            </a:r>
            <a:endParaRPr lang="en-US" sz="15000" b="1" cap="none" spc="0" dirty="0">
              <a:ln w="11430"/>
              <a:solidFill>
                <a:srgbClr val="FFFF00"/>
              </a:solidFill>
              <a:effectLst>
                <a:outerShdw blurRad="80000" dist="40000" dir="5040000" algn="tl">
                  <a:srgbClr val="000000">
                    <a:alpha val="30000"/>
                  </a:srgbClr>
                </a:outerShdw>
              </a:effectLst>
            </a:endParaRPr>
          </a:p>
        </p:txBody>
      </p:sp>
      <p:sp>
        <p:nvSpPr>
          <p:cNvPr id="8" name="Oval 7"/>
          <p:cNvSpPr/>
          <p:nvPr/>
        </p:nvSpPr>
        <p:spPr>
          <a:xfrm>
            <a:off x="6156176" y="158151"/>
            <a:ext cx="2880320" cy="288032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203848" y="260647"/>
            <a:ext cx="2568991" cy="240065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5000" b="1" dirty="0" smtClean="0">
                <a:ln w="11430"/>
                <a:solidFill>
                  <a:srgbClr val="FFFF00"/>
                </a:solidFill>
                <a:effectLst>
                  <a:outerShdw blurRad="80000" dist="40000" dir="5040000" algn="tl">
                    <a:srgbClr val="000000">
                      <a:alpha val="30000"/>
                    </a:srgbClr>
                  </a:outerShdw>
                </a:effectLst>
              </a:rPr>
              <a:t>14</a:t>
            </a:r>
            <a:endParaRPr lang="en-US" sz="15000" b="1" cap="none" spc="0" dirty="0">
              <a:ln w="11430"/>
              <a:solidFill>
                <a:srgbClr val="FFFF00"/>
              </a:solidFill>
              <a:effectLst>
                <a:outerShdw blurRad="80000" dist="40000" dir="5040000" algn="tl">
                  <a:srgbClr val="000000">
                    <a:alpha val="30000"/>
                  </a:srgbClr>
                </a:outerShdw>
              </a:effectLst>
            </a:endParaRPr>
          </a:p>
        </p:txBody>
      </p:sp>
      <p:sp>
        <p:nvSpPr>
          <p:cNvPr id="10" name="Oval 9"/>
          <p:cNvSpPr/>
          <p:nvPr/>
        </p:nvSpPr>
        <p:spPr>
          <a:xfrm>
            <a:off x="258978" y="3549209"/>
            <a:ext cx="2880320" cy="288032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472712" y="408236"/>
            <a:ext cx="2461968" cy="240065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5000" b="1" dirty="0" smtClean="0">
                <a:ln w="11430"/>
                <a:solidFill>
                  <a:srgbClr val="FFFF00"/>
                </a:solidFill>
                <a:effectLst>
                  <a:outerShdw blurRad="80000" dist="40000" dir="5040000" algn="tl">
                    <a:srgbClr val="000000">
                      <a:alpha val="30000"/>
                    </a:srgbClr>
                  </a:outerShdw>
                </a:effectLst>
              </a:rPr>
              <a:t>15</a:t>
            </a:r>
            <a:endParaRPr lang="en-US" sz="15000" b="1" cap="none" spc="0" dirty="0">
              <a:ln w="11430"/>
              <a:solidFill>
                <a:srgbClr val="FFFF00"/>
              </a:solidFill>
              <a:effectLst>
                <a:outerShdw blurRad="80000" dist="40000" dir="5040000" algn="tl">
                  <a:srgbClr val="000000">
                    <a:alpha val="30000"/>
                  </a:srgbClr>
                </a:outerShdw>
              </a:effectLst>
            </a:endParaRPr>
          </a:p>
        </p:txBody>
      </p:sp>
      <p:sp>
        <p:nvSpPr>
          <p:cNvPr id="12" name="Oval 11"/>
          <p:cNvSpPr/>
          <p:nvPr/>
        </p:nvSpPr>
        <p:spPr>
          <a:xfrm>
            <a:off x="3203848" y="3549209"/>
            <a:ext cx="2880320" cy="288032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412372" y="3777261"/>
            <a:ext cx="2463272" cy="240065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5000" b="1" dirty="0" smtClean="0">
                <a:ln w="11430"/>
                <a:solidFill>
                  <a:srgbClr val="FFFF00"/>
                </a:solidFill>
                <a:effectLst>
                  <a:outerShdw blurRad="80000" dist="40000" dir="5040000" algn="tl">
                    <a:srgbClr val="000000">
                      <a:alpha val="30000"/>
                    </a:srgbClr>
                  </a:outerShdw>
                </a:effectLst>
              </a:rPr>
              <a:t>17</a:t>
            </a:r>
            <a:endParaRPr lang="en-US" sz="15000" b="1" cap="none" spc="0" dirty="0">
              <a:ln w="11430"/>
              <a:solidFill>
                <a:srgbClr val="FFFF00"/>
              </a:solidFill>
              <a:effectLst>
                <a:outerShdw blurRad="80000" dist="40000" dir="5040000" algn="tl">
                  <a:srgbClr val="000000">
                    <a:alpha val="30000"/>
                  </a:srgbClr>
                </a:outerShdw>
              </a:effectLst>
            </a:endParaRPr>
          </a:p>
        </p:txBody>
      </p:sp>
      <p:sp>
        <p:nvSpPr>
          <p:cNvPr id="14" name="Oval 13"/>
          <p:cNvSpPr/>
          <p:nvPr/>
        </p:nvSpPr>
        <p:spPr>
          <a:xfrm>
            <a:off x="6156176" y="3549209"/>
            <a:ext cx="2880320" cy="288032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471409" y="3789040"/>
            <a:ext cx="2463271" cy="240065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5000" b="1" dirty="0" smtClean="0">
                <a:ln w="11430"/>
                <a:solidFill>
                  <a:srgbClr val="FFFF00"/>
                </a:solidFill>
                <a:effectLst>
                  <a:outerShdw blurRad="80000" dist="40000" dir="5040000" algn="tl">
                    <a:srgbClr val="000000">
                      <a:alpha val="30000"/>
                    </a:srgbClr>
                  </a:outerShdw>
                </a:effectLst>
              </a:rPr>
              <a:t>18</a:t>
            </a:r>
            <a:endParaRPr lang="en-US" sz="15000" b="1" cap="none" spc="0" dirty="0">
              <a:ln w="11430"/>
              <a:solidFill>
                <a:srgbClr val="FFFF00"/>
              </a:solidFill>
              <a:effectLst>
                <a:outerShdw blurRad="80000" dist="40000" dir="5040000" algn="tl">
                  <a:srgbClr val="000000">
                    <a:alpha val="30000"/>
                  </a:srgbClr>
                </a:outerShdw>
              </a:effectLst>
            </a:endParaRPr>
          </a:p>
        </p:txBody>
      </p:sp>
      <p:sp>
        <p:nvSpPr>
          <p:cNvPr id="16" name="Rectangle 15"/>
          <p:cNvSpPr/>
          <p:nvPr/>
        </p:nvSpPr>
        <p:spPr>
          <a:xfrm>
            <a:off x="433146" y="3776464"/>
            <a:ext cx="2706152" cy="240065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5000" b="1" dirty="0" smtClean="0">
                <a:ln w="11430"/>
                <a:solidFill>
                  <a:srgbClr val="FFFF00"/>
                </a:solidFill>
                <a:effectLst>
                  <a:outerShdw blurRad="80000" dist="40000" dir="5040000" algn="tl">
                    <a:srgbClr val="000000">
                      <a:alpha val="30000"/>
                    </a:srgbClr>
                  </a:outerShdw>
                </a:effectLst>
              </a:rPr>
              <a:t>16</a:t>
            </a:r>
            <a:endParaRPr lang="en-US" sz="15000" b="1" cap="none" spc="0" dirty="0">
              <a:ln w="11430"/>
              <a:solidFill>
                <a:srgbClr val="FFFF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926833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Give one, get one</a:t>
            </a:r>
            <a:endParaRPr lang="en-GB" dirty="0"/>
          </a:p>
        </p:txBody>
      </p:sp>
      <p:sp>
        <p:nvSpPr>
          <p:cNvPr id="3" name="Content Placeholder 2"/>
          <p:cNvSpPr>
            <a:spLocks noGrp="1"/>
          </p:cNvSpPr>
          <p:nvPr>
            <p:ph idx="1"/>
          </p:nvPr>
        </p:nvSpPr>
        <p:spPr/>
        <p:txBody>
          <a:bodyPr/>
          <a:lstStyle/>
          <a:p>
            <a:r>
              <a:rPr lang="en-GB" dirty="0" smtClean="0">
                <a:hlinkClick r:id="rId2"/>
              </a:rPr>
              <a:t>https://www.youtube.com/watch?v=Oh_90rNyCB0</a:t>
            </a:r>
            <a:r>
              <a:rPr lang="en-GB" dirty="0" smtClean="0"/>
              <a:t> </a:t>
            </a:r>
            <a:endParaRPr lang="en-GB" dirty="0"/>
          </a:p>
        </p:txBody>
      </p:sp>
    </p:spTree>
    <p:extLst>
      <p:ext uri="{BB962C8B-B14F-4D97-AF65-F5344CB8AC3E}">
        <p14:creationId xmlns:p14="http://schemas.microsoft.com/office/powerpoint/2010/main" val="25723139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Take a stand</a:t>
            </a:r>
            <a:endParaRPr lang="en-GB" dirty="0"/>
          </a:p>
        </p:txBody>
      </p:sp>
      <p:sp>
        <p:nvSpPr>
          <p:cNvPr id="3" name="Content Placeholder 2"/>
          <p:cNvSpPr>
            <a:spLocks noGrp="1"/>
          </p:cNvSpPr>
          <p:nvPr>
            <p:ph idx="1"/>
          </p:nvPr>
        </p:nvSpPr>
        <p:spPr/>
        <p:txBody>
          <a:bodyPr/>
          <a:lstStyle/>
          <a:p>
            <a:r>
              <a:rPr lang="en-GB" dirty="0" smtClean="0">
                <a:hlinkClick r:id="rId2"/>
              </a:rPr>
              <a:t>https://www.youtube.com/watch?v=8ZUSqjHwa6s</a:t>
            </a:r>
            <a:r>
              <a:rPr lang="en-GB" dirty="0" smtClean="0"/>
              <a:t> </a:t>
            </a:r>
            <a:endParaRPr lang="en-GB" dirty="0"/>
          </a:p>
        </p:txBody>
      </p:sp>
    </p:spTree>
    <p:extLst>
      <p:ext uri="{BB962C8B-B14F-4D97-AF65-F5344CB8AC3E}">
        <p14:creationId xmlns:p14="http://schemas.microsoft.com/office/powerpoint/2010/main" val="2554267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Gallery Walk</a:t>
            </a:r>
            <a:endParaRPr lang="en-GB" dirty="0"/>
          </a:p>
        </p:txBody>
      </p:sp>
      <p:sp>
        <p:nvSpPr>
          <p:cNvPr id="3" name="Content Placeholder 2"/>
          <p:cNvSpPr>
            <a:spLocks noGrp="1"/>
          </p:cNvSpPr>
          <p:nvPr>
            <p:ph idx="1"/>
          </p:nvPr>
        </p:nvSpPr>
        <p:spPr>
          <a:xfrm>
            <a:off x="712788" y="2372239"/>
            <a:ext cx="7716838" cy="4523395"/>
          </a:xfrm>
        </p:spPr>
        <p:txBody>
          <a:bodyPr>
            <a:noAutofit/>
          </a:bodyPr>
          <a:lstStyle/>
          <a:p>
            <a:pPr marL="0" indent="0">
              <a:buNone/>
            </a:pPr>
            <a:r>
              <a:rPr lang="en-GB" sz="1800" dirty="0" smtClean="0">
                <a:hlinkClick r:id="rId2"/>
              </a:rPr>
              <a:t>https://www.youtube.com/watch?v=pSt5echeRrM</a:t>
            </a:r>
            <a:r>
              <a:rPr lang="en-GB" sz="1800" dirty="0" smtClean="0"/>
              <a:t> </a:t>
            </a:r>
            <a:endParaRPr lang="en-GB" sz="1800" dirty="0"/>
          </a:p>
          <a:p>
            <a:pPr marL="0" indent="0">
              <a:buNone/>
            </a:pPr>
            <a:r>
              <a:rPr lang="en-GB" sz="1800" b="1" u="sng" dirty="0" smtClean="0"/>
              <a:t>TASK-</a:t>
            </a:r>
            <a:r>
              <a:rPr lang="en-GB" sz="1800" dirty="0" smtClean="0"/>
              <a:t> In your groups, create an information sheet to either:</a:t>
            </a:r>
          </a:p>
          <a:p>
            <a:pPr>
              <a:buFont typeface="Arial" panose="020B0604020202020204" pitchFamily="34" charset="0"/>
              <a:buChar char="•"/>
            </a:pPr>
            <a:r>
              <a:rPr lang="en-GB" sz="1800" dirty="0" smtClean="0"/>
              <a:t>Promote your subject as the best in school</a:t>
            </a:r>
          </a:p>
          <a:p>
            <a:pPr>
              <a:buFont typeface="Arial" panose="020B0604020202020204" pitchFamily="34" charset="0"/>
              <a:buChar char="•"/>
            </a:pPr>
            <a:r>
              <a:rPr lang="en-GB" sz="1800" dirty="0" smtClean="0"/>
              <a:t>Explain the importance of your subject</a:t>
            </a:r>
          </a:p>
          <a:p>
            <a:pPr>
              <a:buFont typeface="Arial" panose="020B0604020202020204" pitchFamily="34" charset="0"/>
              <a:buChar char="•"/>
            </a:pPr>
            <a:r>
              <a:rPr lang="en-GB" sz="1800" dirty="0" smtClean="0"/>
              <a:t>Promote the best parts of your subject to our students.</a:t>
            </a:r>
          </a:p>
          <a:p>
            <a:pPr marL="0" indent="0">
              <a:buNone/>
            </a:pPr>
            <a:endParaRPr lang="en-GB" sz="1800" dirty="0"/>
          </a:p>
          <a:p>
            <a:pPr marL="0" indent="0">
              <a:buNone/>
            </a:pPr>
            <a:r>
              <a:rPr lang="en-GB" sz="1800" dirty="0" smtClean="0"/>
              <a:t>Every person in the group should have a role and contribute the poster.</a:t>
            </a:r>
          </a:p>
          <a:p>
            <a:pPr marL="0" indent="0">
              <a:buNone/>
            </a:pPr>
            <a:r>
              <a:rPr lang="en-GB" sz="1800" dirty="0" smtClean="0"/>
              <a:t>Include imagery, colour, information, persuasive language etc. </a:t>
            </a:r>
            <a:endParaRPr lang="en-GB" sz="1800" dirty="0"/>
          </a:p>
        </p:txBody>
      </p:sp>
    </p:spTree>
    <p:extLst>
      <p:ext uri="{BB962C8B-B14F-4D97-AF65-F5344CB8AC3E}">
        <p14:creationId xmlns:p14="http://schemas.microsoft.com/office/powerpoint/2010/main" val="38564819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Carousel Brainstorm</a:t>
            </a:r>
            <a:endParaRPr lang="en-GB" dirty="0"/>
          </a:p>
        </p:txBody>
      </p:sp>
      <p:sp>
        <p:nvSpPr>
          <p:cNvPr id="3" name="Content Placeholder 2"/>
          <p:cNvSpPr>
            <a:spLocks noGrp="1"/>
          </p:cNvSpPr>
          <p:nvPr>
            <p:ph idx="1"/>
          </p:nvPr>
        </p:nvSpPr>
        <p:spPr/>
        <p:txBody>
          <a:bodyPr/>
          <a:lstStyle/>
          <a:p>
            <a:r>
              <a:rPr lang="en-GB" dirty="0" smtClean="0">
                <a:hlinkClick r:id="rId2"/>
              </a:rPr>
              <a:t>https://www.youtube.com/watch?v=zZxaS7v1-jo</a:t>
            </a:r>
            <a:r>
              <a:rPr lang="en-GB" dirty="0" smtClean="0"/>
              <a:t> </a:t>
            </a:r>
            <a:endParaRPr lang="en-GB" dirty="0"/>
          </a:p>
        </p:txBody>
      </p:sp>
    </p:spTree>
    <p:extLst>
      <p:ext uri="{BB962C8B-B14F-4D97-AF65-F5344CB8AC3E}">
        <p14:creationId xmlns:p14="http://schemas.microsoft.com/office/powerpoint/2010/main" val="4032740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Kagan</a:t>
            </a:r>
            <a:r>
              <a:rPr lang="en-US" dirty="0" smtClean="0"/>
              <a:t> </a:t>
            </a:r>
            <a:endParaRPr lang="en-US" dirty="0"/>
          </a:p>
        </p:txBody>
      </p:sp>
      <p:sp>
        <p:nvSpPr>
          <p:cNvPr id="3" name="Subtitle 2"/>
          <p:cNvSpPr>
            <a:spLocks noGrp="1"/>
          </p:cNvSpPr>
          <p:nvPr>
            <p:ph type="subTitle" idx="1"/>
          </p:nvPr>
        </p:nvSpPr>
        <p:spPr/>
        <p:txBody>
          <a:bodyPr/>
          <a:lstStyle/>
          <a:p>
            <a:r>
              <a:rPr lang="en-US" dirty="0" smtClean="0"/>
              <a:t>Cooperative Learning Structures</a:t>
            </a:r>
            <a:endParaRPr lang="en-US" dirty="0"/>
          </a:p>
        </p:txBody>
      </p:sp>
    </p:spTree>
    <p:extLst>
      <p:ext uri="{BB962C8B-B14F-4D97-AF65-F5344CB8AC3E}">
        <p14:creationId xmlns:p14="http://schemas.microsoft.com/office/powerpoint/2010/main" val="888896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dirty="0"/>
              <a:t>Strategies </a:t>
            </a:r>
            <a:r>
              <a:rPr lang="en-US" dirty="0" smtClean="0"/>
              <a:t>to help </a:t>
            </a:r>
            <a:r>
              <a:rPr lang="en-US" dirty="0"/>
              <a:t>empower </a:t>
            </a:r>
            <a:r>
              <a:rPr lang="en-US" dirty="0" smtClean="0"/>
              <a:t>teachers </a:t>
            </a:r>
            <a:r>
              <a:rPr lang="en-US" dirty="0"/>
              <a:t>to dramatically increase student achievement, improve social skills, and reduce discipline problems in an atmosphere of </a:t>
            </a:r>
            <a:r>
              <a:rPr lang="en-US" dirty="0">
                <a:solidFill>
                  <a:srgbClr val="FF0000"/>
                </a:solidFill>
              </a:rPr>
              <a:t>fun and learning</a:t>
            </a:r>
            <a:r>
              <a:rPr lang="en-US" dirty="0"/>
              <a:t>.</a:t>
            </a:r>
          </a:p>
        </p:txBody>
      </p:sp>
    </p:spTree>
    <p:extLst>
      <p:ext uri="{BB962C8B-B14F-4D97-AF65-F5344CB8AC3E}">
        <p14:creationId xmlns:p14="http://schemas.microsoft.com/office/powerpoint/2010/main" val="1128070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a:t>
            </a:r>
            <a:endParaRPr lang="en-US" dirty="0"/>
          </a:p>
        </p:txBody>
      </p:sp>
      <p:sp>
        <p:nvSpPr>
          <p:cNvPr id="3" name="Content Placeholder 2"/>
          <p:cNvSpPr>
            <a:spLocks noGrp="1"/>
          </p:cNvSpPr>
          <p:nvPr>
            <p:ph idx="1"/>
          </p:nvPr>
        </p:nvSpPr>
        <p:spPr/>
        <p:txBody>
          <a:bodyPr/>
          <a:lstStyle/>
          <a:p>
            <a:r>
              <a:rPr lang="en-US" dirty="0"/>
              <a:t>Cardio boosts blood flow to the brain, which delivers much-needed oxygen (the brain soaks up 20 percent of all the oxygen in your body).</a:t>
            </a:r>
          </a:p>
          <a:p>
            <a:pPr marL="0" indent="0">
              <a:buNone/>
            </a:pPr>
            <a:r>
              <a:rPr lang="en-US" dirty="0" smtClean="0"/>
              <a:t>This helps the </a:t>
            </a:r>
            <a:r>
              <a:rPr lang="en-US" dirty="0" smtClean="0">
                <a:solidFill>
                  <a:srgbClr val="FF0000"/>
                </a:solidFill>
              </a:rPr>
              <a:t>brain focus </a:t>
            </a:r>
            <a:r>
              <a:rPr lang="en-US" dirty="0" smtClean="0"/>
              <a:t>and </a:t>
            </a:r>
            <a:r>
              <a:rPr lang="en-US" dirty="0" smtClean="0">
                <a:solidFill>
                  <a:srgbClr val="FF0000"/>
                </a:solidFill>
              </a:rPr>
              <a:t>retain information better</a:t>
            </a:r>
            <a:endParaRPr lang="en-US" dirty="0">
              <a:solidFill>
                <a:srgbClr val="FF0000"/>
              </a:solidFill>
            </a:endParaRPr>
          </a:p>
        </p:txBody>
      </p:sp>
    </p:spTree>
    <p:extLst>
      <p:ext uri="{BB962C8B-B14F-4D97-AF65-F5344CB8AC3E}">
        <p14:creationId xmlns:p14="http://schemas.microsoft.com/office/powerpoint/2010/main" val="1411535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Task</a:t>
            </a:r>
            <a:endParaRPr lang="en-US" dirty="0"/>
          </a:p>
        </p:txBody>
      </p:sp>
      <p:sp>
        <p:nvSpPr>
          <p:cNvPr id="3" name="Content Placeholder 2"/>
          <p:cNvSpPr>
            <a:spLocks noGrp="1"/>
          </p:cNvSpPr>
          <p:nvPr>
            <p:ph idx="1"/>
          </p:nvPr>
        </p:nvSpPr>
        <p:spPr/>
        <p:txBody>
          <a:bodyPr/>
          <a:lstStyle/>
          <a:p>
            <a:r>
              <a:rPr lang="en-US" dirty="0" smtClean="0"/>
              <a:t>To make Cooperative learning a part of every lesson. Instead of spending ages on specially designed episodes, do two minute activities like ‘Timed, Pair, Share or </a:t>
            </a:r>
            <a:r>
              <a:rPr lang="en-US" dirty="0" err="1" smtClean="0"/>
              <a:t>RallyRobbin</a:t>
            </a:r>
            <a:r>
              <a:rPr lang="en-US" dirty="0" smtClean="0"/>
              <a:t>. </a:t>
            </a:r>
          </a:p>
          <a:p>
            <a:r>
              <a:rPr lang="en-US" dirty="0" smtClean="0"/>
              <a:t>You </a:t>
            </a:r>
            <a:r>
              <a:rPr lang="en-US" dirty="0" smtClean="0">
                <a:solidFill>
                  <a:srgbClr val="FF0000"/>
                </a:solidFill>
              </a:rPr>
              <a:t>do not </a:t>
            </a:r>
            <a:r>
              <a:rPr lang="en-US" dirty="0" smtClean="0"/>
              <a:t>have to throw out existing lessons or plans but just tweak them by adding different ways of making them more engaging and interactive. </a:t>
            </a:r>
            <a:endParaRPr lang="en-US" dirty="0"/>
          </a:p>
        </p:txBody>
      </p:sp>
    </p:spTree>
    <p:extLst>
      <p:ext uri="{BB962C8B-B14F-4D97-AF65-F5344CB8AC3E}">
        <p14:creationId xmlns:p14="http://schemas.microsoft.com/office/powerpoint/2010/main" val="3743144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Cooperative Learning- the difference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There is a massive difference between cooperative learning and working in a group. Anyone who has worked in an unstructured group will know too well the </a:t>
            </a:r>
            <a:r>
              <a:rPr lang="en-US" dirty="0" smtClean="0">
                <a:solidFill>
                  <a:srgbClr val="FF0000"/>
                </a:solidFill>
              </a:rPr>
              <a:t>normal traits</a:t>
            </a:r>
            <a:r>
              <a:rPr lang="en-US" dirty="0" smtClean="0"/>
              <a:t>:</a:t>
            </a:r>
          </a:p>
          <a:p>
            <a:r>
              <a:rPr lang="en-US" dirty="0" smtClean="0"/>
              <a:t>Some students doing all the work</a:t>
            </a:r>
          </a:p>
          <a:p>
            <a:r>
              <a:rPr lang="en-US" dirty="0" smtClean="0"/>
              <a:t>Some doing nothing</a:t>
            </a:r>
          </a:p>
          <a:p>
            <a:r>
              <a:rPr lang="en-US" dirty="0" smtClean="0"/>
              <a:t>Some working on their own</a:t>
            </a:r>
          </a:p>
          <a:p>
            <a:r>
              <a:rPr lang="en-US" dirty="0" smtClean="0"/>
              <a:t>Some dominating the group and taking over etc.</a:t>
            </a:r>
          </a:p>
          <a:p>
            <a:endParaRPr lang="en-US" dirty="0"/>
          </a:p>
          <a:p>
            <a:r>
              <a:rPr lang="en-US" dirty="0" smtClean="0"/>
              <a:t>Kagan and its strategies help provide a </a:t>
            </a:r>
            <a:r>
              <a:rPr lang="en-US" smtClean="0">
                <a:solidFill>
                  <a:srgbClr val="FF0000"/>
                </a:solidFill>
              </a:rPr>
              <a:t>structure </a:t>
            </a:r>
            <a:r>
              <a:rPr lang="en-US" smtClean="0"/>
              <a:t>for </a:t>
            </a:r>
            <a:r>
              <a:rPr lang="en-US" dirty="0" smtClean="0"/>
              <a:t>effective </a:t>
            </a:r>
            <a:r>
              <a:rPr lang="en-US" dirty="0" smtClean="0">
                <a:solidFill>
                  <a:srgbClr val="FF0000"/>
                </a:solidFill>
              </a:rPr>
              <a:t>cooperative learning</a:t>
            </a:r>
            <a:r>
              <a:rPr lang="en-US" dirty="0" smtClean="0"/>
              <a:t>. To ensure all students participate, held accountable for their contribution and learnings, are maximally engaged and work together towards a shared team goal.</a:t>
            </a:r>
          </a:p>
        </p:txBody>
      </p:sp>
    </p:spTree>
    <p:extLst>
      <p:ext uri="{BB962C8B-B14F-4D97-AF65-F5344CB8AC3E}">
        <p14:creationId xmlns:p14="http://schemas.microsoft.com/office/powerpoint/2010/main" val="882858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key Concepts</a:t>
            </a:r>
            <a:endParaRPr lang="en-US" dirty="0"/>
          </a:p>
        </p:txBody>
      </p:sp>
      <p:sp>
        <p:nvSpPr>
          <p:cNvPr id="5" name="Content Placeholder 4"/>
          <p:cNvSpPr>
            <a:spLocks noGrp="1"/>
          </p:cNvSpPr>
          <p:nvPr>
            <p:ph idx="1"/>
          </p:nvPr>
        </p:nvSpPr>
        <p:spPr/>
        <p:txBody>
          <a:bodyPr>
            <a:noAutofit/>
          </a:bodyPr>
          <a:lstStyle/>
          <a:p>
            <a:pPr marL="457200" indent="-457200">
              <a:buFont typeface="+mj-lt"/>
              <a:buAutoNum type="arabicPeriod"/>
            </a:pPr>
            <a:r>
              <a:rPr lang="en-US" sz="3200" dirty="0" smtClean="0"/>
              <a:t>Structures- the strategies used in classrooms. The relationship between teacher, students and content. The important part with </a:t>
            </a:r>
            <a:r>
              <a:rPr lang="en-US" sz="3200" dirty="0" err="1" smtClean="0"/>
              <a:t>Kagan</a:t>
            </a:r>
            <a:r>
              <a:rPr lang="en-US" sz="3200" dirty="0" smtClean="0"/>
              <a:t> is they have student to student interaction as an integral part of the learning process.</a:t>
            </a:r>
          </a:p>
        </p:txBody>
      </p:sp>
      <p:sp>
        <p:nvSpPr>
          <p:cNvPr id="3" name="TextBox 2"/>
          <p:cNvSpPr txBox="1"/>
          <p:nvPr/>
        </p:nvSpPr>
        <p:spPr>
          <a:xfrm>
            <a:off x="5634093" y="1388621"/>
            <a:ext cx="3129272" cy="1384995"/>
          </a:xfrm>
          <a:prstGeom prst="rect">
            <a:avLst/>
          </a:prstGeom>
          <a:noFill/>
        </p:spPr>
        <p:txBody>
          <a:bodyPr wrap="square" rtlCol="0">
            <a:spAutoFit/>
          </a:bodyPr>
          <a:lstStyle/>
          <a:p>
            <a:pPr marL="342900" indent="-342900">
              <a:buAutoNum type="arabicParenR"/>
            </a:pPr>
            <a:r>
              <a:rPr lang="en-US" sz="1200" dirty="0" smtClean="0">
                <a:solidFill>
                  <a:schemeClr val="bg1"/>
                </a:solidFill>
              </a:rPr>
              <a:t>Structures</a:t>
            </a:r>
          </a:p>
          <a:p>
            <a:pPr marL="342900" indent="-342900">
              <a:buAutoNum type="arabicParenR"/>
            </a:pPr>
            <a:r>
              <a:rPr lang="en-US" sz="1200" dirty="0" smtClean="0">
                <a:solidFill>
                  <a:schemeClr val="bg1"/>
                </a:solidFill>
              </a:rPr>
              <a:t>Teams</a:t>
            </a:r>
          </a:p>
          <a:p>
            <a:pPr marL="342900" indent="-342900">
              <a:buAutoNum type="arabicParenR"/>
            </a:pPr>
            <a:r>
              <a:rPr lang="en-US" sz="1200" dirty="0" smtClean="0">
                <a:solidFill>
                  <a:schemeClr val="bg1"/>
                </a:solidFill>
              </a:rPr>
              <a:t>Management</a:t>
            </a:r>
          </a:p>
          <a:p>
            <a:pPr marL="342900" indent="-342900">
              <a:buAutoNum type="arabicParenR"/>
            </a:pPr>
            <a:r>
              <a:rPr lang="en-US" sz="1200" dirty="0" err="1" smtClean="0">
                <a:solidFill>
                  <a:schemeClr val="bg1"/>
                </a:solidFill>
              </a:rPr>
              <a:t>Classbuilding</a:t>
            </a:r>
            <a:endParaRPr lang="en-US" sz="1200" dirty="0" smtClean="0">
              <a:solidFill>
                <a:schemeClr val="bg1"/>
              </a:solidFill>
            </a:endParaRPr>
          </a:p>
          <a:p>
            <a:pPr marL="342900" indent="-342900">
              <a:buAutoNum type="arabicParenR"/>
            </a:pPr>
            <a:r>
              <a:rPr lang="en-US" sz="1200" dirty="0" smtClean="0">
                <a:solidFill>
                  <a:schemeClr val="bg1"/>
                </a:solidFill>
              </a:rPr>
              <a:t> Teambuilding</a:t>
            </a:r>
          </a:p>
          <a:p>
            <a:pPr marL="342900" indent="-342900">
              <a:buAutoNum type="arabicParenR"/>
            </a:pPr>
            <a:r>
              <a:rPr lang="en-US" sz="1200" dirty="0" smtClean="0">
                <a:solidFill>
                  <a:schemeClr val="bg1"/>
                </a:solidFill>
              </a:rPr>
              <a:t>Social Skills</a:t>
            </a:r>
          </a:p>
          <a:p>
            <a:pPr marL="342900" indent="-342900">
              <a:buAutoNum type="arabicParenR"/>
            </a:pPr>
            <a:r>
              <a:rPr lang="en-US" sz="1200" dirty="0" smtClean="0">
                <a:solidFill>
                  <a:schemeClr val="bg1"/>
                </a:solidFill>
              </a:rPr>
              <a:t>PIES</a:t>
            </a:r>
          </a:p>
        </p:txBody>
      </p:sp>
    </p:spTree>
    <p:extLst>
      <p:ext uri="{BB962C8B-B14F-4D97-AF65-F5344CB8AC3E}">
        <p14:creationId xmlns:p14="http://schemas.microsoft.com/office/powerpoint/2010/main" val="1861918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2383</TotalTime>
  <Words>1654</Words>
  <Application>Microsoft Office PowerPoint</Application>
  <PresentationFormat>On-screen Show (4:3)</PresentationFormat>
  <Paragraphs>211</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Sky</vt:lpstr>
      <vt:lpstr>PowerPoint Presentation</vt:lpstr>
      <vt:lpstr>PowerPoint Presentation</vt:lpstr>
      <vt:lpstr>PowerPoint Presentation</vt:lpstr>
      <vt:lpstr>Kagan </vt:lpstr>
      <vt:lpstr>Why?</vt:lpstr>
      <vt:lpstr>Active</vt:lpstr>
      <vt:lpstr>The Task</vt:lpstr>
      <vt:lpstr>Cooperative Learning- the difference</vt:lpstr>
      <vt:lpstr>7 key Concepts</vt:lpstr>
      <vt:lpstr>2) Teams</vt:lpstr>
      <vt:lpstr>Shoulder Partner</vt:lpstr>
      <vt:lpstr>TEAMBUILDING</vt:lpstr>
      <vt:lpstr>Structures</vt:lpstr>
      <vt:lpstr>THINK TIME!!</vt:lpstr>
      <vt:lpstr>Rally Robbin/ RoundRobin</vt:lpstr>
      <vt:lpstr>Rally Robin/RoundRobin</vt:lpstr>
      <vt:lpstr>Variations on Robin Structure</vt:lpstr>
      <vt:lpstr>Rally Coach</vt:lpstr>
      <vt:lpstr>FAN-N-PICK</vt:lpstr>
      <vt:lpstr>Fan and Pick</vt:lpstr>
      <vt:lpstr>PowerPoint Presentation</vt:lpstr>
      <vt:lpstr>Jot Thoughts- “cover the table”</vt:lpstr>
      <vt:lpstr>Now organise ready to present to the group</vt:lpstr>
      <vt:lpstr>PowerPoint Presentation</vt:lpstr>
      <vt:lpstr>Round Table Consensus.</vt:lpstr>
      <vt:lpstr>Debate Questions</vt:lpstr>
      <vt:lpstr>TIMED PAIR SHARE</vt:lpstr>
      <vt:lpstr>Stand up, Hand up, pair up</vt:lpstr>
      <vt:lpstr>Quiz Quiz Trade</vt:lpstr>
      <vt:lpstr>Give one, get one</vt:lpstr>
      <vt:lpstr>Take a stand</vt:lpstr>
      <vt:lpstr>Gallery Walk</vt:lpstr>
      <vt:lpstr>Carousel Brainstorm</vt:lpstr>
    </vt:vector>
  </TitlesOfParts>
  <Company>DT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Kagan</dc:title>
  <dc:creator>Nitesh Joshi</dc:creator>
  <cp:lastModifiedBy>K Lang</cp:lastModifiedBy>
  <cp:revision>65</cp:revision>
  <dcterms:created xsi:type="dcterms:W3CDTF">2014-11-12T20:27:17Z</dcterms:created>
  <dcterms:modified xsi:type="dcterms:W3CDTF">2015-12-08T17:05:04Z</dcterms:modified>
</cp:coreProperties>
</file>